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33" autoAdjust="0"/>
    <p:restoredTop sz="94660"/>
  </p:normalViewPr>
  <p:slideViewPr>
    <p:cSldViewPr snapToGrid="0">
      <p:cViewPr varScale="1">
        <p:scale>
          <a:sx n="107" d="100"/>
          <a:sy n="107" d="100"/>
        </p:scale>
        <p:origin x="12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01CF5-C8B2-4855-8F2D-DB3E6B763C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586A2A2-7716-4CEE-869C-333EB12F87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ED47408-7BE4-4162-8818-B0C60694F979}"/>
              </a:ext>
            </a:extLst>
          </p:cNvPr>
          <p:cNvSpPr>
            <a:spLocks noGrp="1"/>
          </p:cNvSpPr>
          <p:nvPr>
            <p:ph type="dt" sz="half" idx="10"/>
          </p:nvPr>
        </p:nvSpPr>
        <p:spPr/>
        <p:txBody>
          <a:bodyPr/>
          <a:lstStyle/>
          <a:p>
            <a:fld id="{8D261864-F0E5-4016-BD66-394F4C0A25F1}" type="datetimeFigureOut">
              <a:rPr lang="zh-CN" altLang="en-US" smtClean="0"/>
              <a:t>2019/11/4</a:t>
            </a:fld>
            <a:endParaRPr lang="zh-CN" altLang="en-US"/>
          </a:p>
        </p:txBody>
      </p:sp>
      <p:sp>
        <p:nvSpPr>
          <p:cNvPr id="5" name="页脚占位符 4">
            <a:extLst>
              <a:ext uri="{FF2B5EF4-FFF2-40B4-BE49-F238E27FC236}">
                <a16:creationId xmlns:a16="http://schemas.microsoft.com/office/drawing/2014/main" id="{413E7EA4-C4C0-4E2B-BAB3-806FE53D97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D1D418-D306-494D-AD34-C6754BBDE69F}"/>
              </a:ext>
            </a:extLst>
          </p:cNvPr>
          <p:cNvSpPr>
            <a:spLocks noGrp="1"/>
          </p:cNvSpPr>
          <p:nvPr>
            <p:ph type="sldNum" sz="quarter" idx="12"/>
          </p:nvPr>
        </p:nvSpPr>
        <p:spPr/>
        <p:txBody>
          <a:body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109538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83E8E-C56A-4F2B-BDC4-B1556E4671C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7FB991-9D25-446A-8410-0ECA6E51269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3ED6FA-006D-4337-B18F-50FCDAD81804}"/>
              </a:ext>
            </a:extLst>
          </p:cNvPr>
          <p:cNvSpPr>
            <a:spLocks noGrp="1"/>
          </p:cNvSpPr>
          <p:nvPr>
            <p:ph type="dt" sz="half" idx="10"/>
          </p:nvPr>
        </p:nvSpPr>
        <p:spPr/>
        <p:txBody>
          <a:bodyPr/>
          <a:lstStyle/>
          <a:p>
            <a:fld id="{8D261864-F0E5-4016-BD66-394F4C0A25F1}" type="datetimeFigureOut">
              <a:rPr lang="zh-CN" altLang="en-US" smtClean="0"/>
              <a:t>2019/11/4</a:t>
            </a:fld>
            <a:endParaRPr lang="zh-CN" altLang="en-US"/>
          </a:p>
        </p:txBody>
      </p:sp>
      <p:sp>
        <p:nvSpPr>
          <p:cNvPr id="5" name="页脚占位符 4">
            <a:extLst>
              <a:ext uri="{FF2B5EF4-FFF2-40B4-BE49-F238E27FC236}">
                <a16:creationId xmlns:a16="http://schemas.microsoft.com/office/drawing/2014/main" id="{0379CD1C-769B-4E9C-BC8F-D76B1A8298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AC8D0B-743A-4B8A-97F5-30DCADABE474}"/>
              </a:ext>
            </a:extLst>
          </p:cNvPr>
          <p:cNvSpPr>
            <a:spLocks noGrp="1"/>
          </p:cNvSpPr>
          <p:nvPr>
            <p:ph type="sldNum" sz="quarter" idx="12"/>
          </p:nvPr>
        </p:nvSpPr>
        <p:spPr/>
        <p:txBody>
          <a:body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30319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3C8A796-BBEC-45E3-A0B7-DF4B1E868AE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7A398B9-AEB1-448E-93E0-322491C78FD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679D86-6D6D-44B3-A3DA-752996DA52C5}"/>
              </a:ext>
            </a:extLst>
          </p:cNvPr>
          <p:cNvSpPr>
            <a:spLocks noGrp="1"/>
          </p:cNvSpPr>
          <p:nvPr>
            <p:ph type="dt" sz="half" idx="10"/>
          </p:nvPr>
        </p:nvSpPr>
        <p:spPr/>
        <p:txBody>
          <a:bodyPr/>
          <a:lstStyle/>
          <a:p>
            <a:fld id="{8D261864-F0E5-4016-BD66-394F4C0A25F1}" type="datetimeFigureOut">
              <a:rPr lang="zh-CN" altLang="en-US" smtClean="0"/>
              <a:t>2019/11/4</a:t>
            </a:fld>
            <a:endParaRPr lang="zh-CN" altLang="en-US"/>
          </a:p>
        </p:txBody>
      </p:sp>
      <p:sp>
        <p:nvSpPr>
          <p:cNvPr id="5" name="页脚占位符 4">
            <a:extLst>
              <a:ext uri="{FF2B5EF4-FFF2-40B4-BE49-F238E27FC236}">
                <a16:creationId xmlns:a16="http://schemas.microsoft.com/office/drawing/2014/main" id="{BCE58E2F-A766-4142-A285-41FEA468C2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2AA26A-07CF-4860-A844-ADF663457E3D}"/>
              </a:ext>
            </a:extLst>
          </p:cNvPr>
          <p:cNvSpPr>
            <a:spLocks noGrp="1"/>
          </p:cNvSpPr>
          <p:nvPr>
            <p:ph type="sldNum" sz="quarter" idx="12"/>
          </p:nvPr>
        </p:nvSpPr>
        <p:spPr/>
        <p:txBody>
          <a:body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32518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AADF0-E059-41AB-B70B-4152CE7161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A8524C-CACD-408B-ADEE-95B7411814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ACDD8C-DB78-43A0-8CEB-94A86501E7A5}"/>
              </a:ext>
            </a:extLst>
          </p:cNvPr>
          <p:cNvSpPr>
            <a:spLocks noGrp="1"/>
          </p:cNvSpPr>
          <p:nvPr>
            <p:ph type="dt" sz="half" idx="10"/>
          </p:nvPr>
        </p:nvSpPr>
        <p:spPr/>
        <p:txBody>
          <a:bodyPr/>
          <a:lstStyle/>
          <a:p>
            <a:fld id="{8D261864-F0E5-4016-BD66-394F4C0A25F1}" type="datetimeFigureOut">
              <a:rPr lang="zh-CN" altLang="en-US" smtClean="0"/>
              <a:t>2019/11/4</a:t>
            </a:fld>
            <a:endParaRPr lang="zh-CN" altLang="en-US"/>
          </a:p>
        </p:txBody>
      </p:sp>
      <p:sp>
        <p:nvSpPr>
          <p:cNvPr id="5" name="页脚占位符 4">
            <a:extLst>
              <a:ext uri="{FF2B5EF4-FFF2-40B4-BE49-F238E27FC236}">
                <a16:creationId xmlns:a16="http://schemas.microsoft.com/office/drawing/2014/main" id="{1E71FE39-A09F-418B-B57B-90E297DF5F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F0346A-3CE4-4BE0-A17F-49CE7697E53B}"/>
              </a:ext>
            </a:extLst>
          </p:cNvPr>
          <p:cNvSpPr>
            <a:spLocks noGrp="1"/>
          </p:cNvSpPr>
          <p:nvPr>
            <p:ph type="sldNum" sz="quarter" idx="12"/>
          </p:nvPr>
        </p:nvSpPr>
        <p:spPr/>
        <p:txBody>
          <a:body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139933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F9E25-6AD1-4AB7-9609-C33926EDDA1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C581AE3-C199-40BF-B672-C9DC427032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5E16065-6F66-4BD5-822D-37101C874848}"/>
              </a:ext>
            </a:extLst>
          </p:cNvPr>
          <p:cNvSpPr>
            <a:spLocks noGrp="1"/>
          </p:cNvSpPr>
          <p:nvPr>
            <p:ph type="dt" sz="half" idx="10"/>
          </p:nvPr>
        </p:nvSpPr>
        <p:spPr/>
        <p:txBody>
          <a:bodyPr/>
          <a:lstStyle/>
          <a:p>
            <a:fld id="{8D261864-F0E5-4016-BD66-394F4C0A25F1}" type="datetimeFigureOut">
              <a:rPr lang="zh-CN" altLang="en-US" smtClean="0"/>
              <a:t>2019/11/4</a:t>
            </a:fld>
            <a:endParaRPr lang="zh-CN" altLang="en-US"/>
          </a:p>
        </p:txBody>
      </p:sp>
      <p:sp>
        <p:nvSpPr>
          <p:cNvPr id="5" name="页脚占位符 4">
            <a:extLst>
              <a:ext uri="{FF2B5EF4-FFF2-40B4-BE49-F238E27FC236}">
                <a16:creationId xmlns:a16="http://schemas.microsoft.com/office/drawing/2014/main" id="{5386C29E-D1B1-4AE5-A4A5-8A1613DA31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4B0B48-4D26-4734-BEB7-22DA9FE8D368}"/>
              </a:ext>
            </a:extLst>
          </p:cNvPr>
          <p:cNvSpPr>
            <a:spLocks noGrp="1"/>
          </p:cNvSpPr>
          <p:nvPr>
            <p:ph type="sldNum" sz="quarter" idx="12"/>
          </p:nvPr>
        </p:nvSpPr>
        <p:spPr/>
        <p:txBody>
          <a:body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3087577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979BC-0D1A-46F2-8C20-CA9E418839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9E6A51-816A-47DB-A4DC-5516F4A4FED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3E9228-F38F-4E2E-9B5A-BFDC0CE987C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D874D9A-3152-4B60-9321-6907FD5F6CA9}"/>
              </a:ext>
            </a:extLst>
          </p:cNvPr>
          <p:cNvSpPr>
            <a:spLocks noGrp="1"/>
          </p:cNvSpPr>
          <p:nvPr>
            <p:ph type="dt" sz="half" idx="10"/>
          </p:nvPr>
        </p:nvSpPr>
        <p:spPr/>
        <p:txBody>
          <a:bodyPr/>
          <a:lstStyle/>
          <a:p>
            <a:fld id="{8D261864-F0E5-4016-BD66-394F4C0A25F1}" type="datetimeFigureOut">
              <a:rPr lang="zh-CN" altLang="en-US" smtClean="0"/>
              <a:t>2019/11/4</a:t>
            </a:fld>
            <a:endParaRPr lang="zh-CN" altLang="en-US"/>
          </a:p>
        </p:txBody>
      </p:sp>
      <p:sp>
        <p:nvSpPr>
          <p:cNvPr id="6" name="页脚占位符 5">
            <a:extLst>
              <a:ext uri="{FF2B5EF4-FFF2-40B4-BE49-F238E27FC236}">
                <a16:creationId xmlns:a16="http://schemas.microsoft.com/office/drawing/2014/main" id="{7ECFC76C-CD86-4785-ABC2-9D346AB958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20CB03C-70B4-4605-BDF3-91B7ABB5AD95}"/>
              </a:ext>
            </a:extLst>
          </p:cNvPr>
          <p:cNvSpPr>
            <a:spLocks noGrp="1"/>
          </p:cNvSpPr>
          <p:nvPr>
            <p:ph type="sldNum" sz="quarter" idx="12"/>
          </p:nvPr>
        </p:nvSpPr>
        <p:spPr/>
        <p:txBody>
          <a:body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720988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62986-228D-4F71-8B0E-76000499308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EE2FA28-6AB8-47A1-912D-552740BDDE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B58E29-327A-4DAF-94A9-47DC827681C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12E9A3B-BFEE-4FC6-8166-253D63905C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953E20A-2EA0-4413-8B63-8EFC95B0450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6F649F-00D3-4837-9D5B-1D8C2520CBFF}"/>
              </a:ext>
            </a:extLst>
          </p:cNvPr>
          <p:cNvSpPr>
            <a:spLocks noGrp="1"/>
          </p:cNvSpPr>
          <p:nvPr>
            <p:ph type="dt" sz="half" idx="10"/>
          </p:nvPr>
        </p:nvSpPr>
        <p:spPr/>
        <p:txBody>
          <a:bodyPr/>
          <a:lstStyle/>
          <a:p>
            <a:fld id="{8D261864-F0E5-4016-BD66-394F4C0A25F1}" type="datetimeFigureOut">
              <a:rPr lang="zh-CN" altLang="en-US" smtClean="0"/>
              <a:t>2019/11/4</a:t>
            </a:fld>
            <a:endParaRPr lang="zh-CN" altLang="en-US"/>
          </a:p>
        </p:txBody>
      </p:sp>
      <p:sp>
        <p:nvSpPr>
          <p:cNvPr id="8" name="页脚占位符 7">
            <a:extLst>
              <a:ext uri="{FF2B5EF4-FFF2-40B4-BE49-F238E27FC236}">
                <a16:creationId xmlns:a16="http://schemas.microsoft.com/office/drawing/2014/main" id="{03C13458-F531-4684-8836-C5AE561CBAF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39CA118-7FBA-4D70-AD17-54BD82AF2717}"/>
              </a:ext>
            </a:extLst>
          </p:cNvPr>
          <p:cNvSpPr>
            <a:spLocks noGrp="1"/>
          </p:cNvSpPr>
          <p:nvPr>
            <p:ph type="sldNum" sz="quarter" idx="12"/>
          </p:nvPr>
        </p:nvSpPr>
        <p:spPr/>
        <p:txBody>
          <a:body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2948999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45CB1-BC33-4B7B-B011-2826D36DA69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CFAADE-61C0-4291-9976-6A8494446E53}"/>
              </a:ext>
            </a:extLst>
          </p:cNvPr>
          <p:cNvSpPr>
            <a:spLocks noGrp="1"/>
          </p:cNvSpPr>
          <p:nvPr>
            <p:ph type="dt" sz="half" idx="10"/>
          </p:nvPr>
        </p:nvSpPr>
        <p:spPr/>
        <p:txBody>
          <a:bodyPr/>
          <a:lstStyle/>
          <a:p>
            <a:fld id="{8D261864-F0E5-4016-BD66-394F4C0A25F1}" type="datetimeFigureOut">
              <a:rPr lang="zh-CN" altLang="en-US" smtClean="0"/>
              <a:t>2019/11/4</a:t>
            </a:fld>
            <a:endParaRPr lang="zh-CN" altLang="en-US"/>
          </a:p>
        </p:txBody>
      </p:sp>
      <p:sp>
        <p:nvSpPr>
          <p:cNvPr id="4" name="页脚占位符 3">
            <a:extLst>
              <a:ext uri="{FF2B5EF4-FFF2-40B4-BE49-F238E27FC236}">
                <a16:creationId xmlns:a16="http://schemas.microsoft.com/office/drawing/2014/main" id="{81564D4B-D0D9-4E84-890A-C75D5E78C9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A36B17C-90F0-4AD5-90F8-8DB2C59A4138}"/>
              </a:ext>
            </a:extLst>
          </p:cNvPr>
          <p:cNvSpPr>
            <a:spLocks noGrp="1"/>
          </p:cNvSpPr>
          <p:nvPr>
            <p:ph type="sldNum" sz="quarter" idx="12"/>
          </p:nvPr>
        </p:nvSpPr>
        <p:spPr/>
        <p:txBody>
          <a:body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274237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4977DC-54DD-4D66-8C5B-32F8F6E4C7D9}"/>
              </a:ext>
            </a:extLst>
          </p:cNvPr>
          <p:cNvSpPr>
            <a:spLocks noGrp="1"/>
          </p:cNvSpPr>
          <p:nvPr>
            <p:ph type="dt" sz="half" idx="10"/>
          </p:nvPr>
        </p:nvSpPr>
        <p:spPr/>
        <p:txBody>
          <a:bodyPr/>
          <a:lstStyle/>
          <a:p>
            <a:fld id="{8D261864-F0E5-4016-BD66-394F4C0A25F1}" type="datetimeFigureOut">
              <a:rPr lang="zh-CN" altLang="en-US" smtClean="0"/>
              <a:t>2019/11/4</a:t>
            </a:fld>
            <a:endParaRPr lang="zh-CN" altLang="en-US"/>
          </a:p>
        </p:txBody>
      </p:sp>
      <p:sp>
        <p:nvSpPr>
          <p:cNvPr id="3" name="页脚占位符 2">
            <a:extLst>
              <a:ext uri="{FF2B5EF4-FFF2-40B4-BE49-F238E27FC236}">
                <a16:creationId xmlns:a16="http://schemas.microsoft.com/office/drawing/2014/main" id="{D237D06D-BBC0-45C1-A447-90D9AC0F645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1E62F60-14B1-4CC9-BADF-858235586453}"/>
              </a:ext>
            </a:extLst>
          </p:cNvPr>
          <p:cNvSpPr>
            <a:spLocks noGrp="1"/>
          </p:cNvSpPr>
          <p:nvPr>
            <p:ph type="sldNum" sz="quarter" idx="12"/>
          </p:nvPr>
        </p:nvSpPr>
        <p:spPr/>
        <p:txBody>
          <a:body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2330639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A9DCE-9A93-454B-ADD2-DCB0100B38E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4CD6996-B685-4ADE-98DA-9C85974E7F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10F4444-C1ED-4B27-89D2-7DF0D18D6D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E47D7F-84F6-4FAA-B432-355F474290CA}"/>
              </a:ext>
            </a:extLst>
          </p:cNvPr>
          <p:cNvSpPr>
            <a:spLocks noGrp="1"/>
          </p:cNvSpPr>
          <p:nvPr>
            <p:ph type="dt" sz="half" idx="10"/>
          </p:nvPr>
        </p:nvSpPr>
        <p:spPr/>
        <p:txBody>
          <a:bodyPr/>
          <a:lstStyle/>
          <a:p>
            <a:fld id="{8D261864-F0E5-4016-BD66-394F4C0A25F1}" type="datetimeFigureOut">
              <a:rPr lang="zh-CN" altLang="en-US" smtClean="0"/>
              <a:t>2019/11/4</a:t>
            </a:fld>
            <a:endParaRPr lang="zh-CN" altLang="en-US"/>
          </a:p>
        </p:txBody>
      </p:sp>
      <p:sp>
        <p:nvSpPr>
          <p:cNvPr id="6" name="页脚占位符 5">
            <a:extLst>
              <a:ext uri="{FF2B5EF4-FFF2-40B4-BE49-F238E27FC236}">
                <a16:creationId xmlns:a16="http://schemas.microsoft.com/office/drawing/2014/main" id="{760B9235-F054-4C23-90E2-E7301336A1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0035A2-D878-47B3-BDF3-B9DE5DBDB859}"/>
              </a:ext>
            </a:extLst>
          </p:cNvPr>
          <p:cNvSpPr>
            <a:spLocks noGrp="1"/>
          </p:cNvSpPr>
          <p:nvPr>
            <p:ph type="sldNum" sz="quarter" idx="12"/>
          </p:nvPr>
        </p:nvSpPr>
        <p:spPr/>
        <p:txBody>
          <a:body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412158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551C7-F177-4C2D-840A-0DDA54BD78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285522E-1939-4EA1-BBDD-1324FD8E75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6E6A0F-2574-44C8-8577-13E79CE10A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2A27CF-DFA9-40E2-9D46-58B6152E2E7B}"/>
              </a:ext>
            </a:extLst>
          </p:cNvPr>
          <p:cNvSpPr>
            <a:spLocks noGrp="1"/>
          </p:cNvSpPr>
          <p:nvPr>
            <p:ph type="dt" sz="half" idx="10"/>
          </p:nvPr>
        </p:nvSpPr>
        <p:spPr/>
        <p:txBody>
          <a:bodyPr/>
          <a:lstStyle/>
          <a:p>
            <a:fld id="{8D261864-F0E5-4016-BD66-394F4C0A25F1}" type="datetimeFigureOut">
              <a:rPr lang="zh-CN" altLang="en-US" smtClean="0"/>
              <a:t>2019/11/4</a:t>
            </a:fld>
            <a:endParaRPr lang="zh-CN" altLang="en-US"/>
          </a:p>
        </p:txBody>
      </p:sp>
      <p:sp>
        <p:nvSpPr>
          <p:cNvPr id="6" name="页脚占位符 5">
            <a:extLst>
              <a:ext uri="{FF2B5EF4-FFF2-40B4-BE49-F238E27FC236}">
                <a16:creationId xmlns:a16="http://schemas.microsoft.com/office/drawing/2014/main" id="{4C3EEE08-DFF2-4D19-BEC9-2A5122E80E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F98F62-7A06-4D69-83EB-53F7C0597B2D}"/>
              </a:ext>
            </a:extLst>
          </p:cNvPr>
          <p:cNvSpPr>
            <a:spLocks noGrp="1"/>
          </p:cNvSpPr>
          <p:nvPr>
            <p:ph type="sldNum" sz="quarter" idx="12"/>
          </p:nvPr>
        </p:nvSpPr>
        <p:spPr/>
        <p:txBody>
          <a:body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742181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gs>
            <a:gs pos="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598237E-8D7A-45E8-93A8-E5AADA23AE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88EE4D1-B206-4EA0-ADFD-251E2F0BE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FB9195-0B90-41B5-BCAA-4229953E4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261864-F0E5-4016-BD66-394F4C0A25F1}" type="datetimeFigureOut">
              <a:rPr lang="zh-CN" altLang="en-US" smtClean="0"/>
              <a:t>2019/11/4</a:t>
            </a:fld>
            <a:endParaRPr lang="zh-CN" altLang="en-US"/>
          </a:p>
        </p:txBody>
      </p:sp>
      <p:sp>
        <p:nvSpPr>
          <p:cNvPr id="5" name="页脚占位符 4">
            <a:extLst>
              <a:ext uri="{FF2B5EF4-FFF2-40B4-BE49-F238E27FC236}">
                <a16:creationId xmlns:a16="http://schemas.microsoft.com/office/drawing/2014/main" id="{F6EABC6B-05F8-4E41-9EE9-128FD7BB9B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91D0D97-ACCB-429F-8F2D-6FF9811E84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89B61-4BD0-4684-A7D4-84ABA1474595}" type="slidenum">
              <a:rPr lang="zh-CN" altLang="en-US" smtClean="0"/>
              <a:t>‹#›</a:t>
            </a:fld>
            <a:endParaRPr lang="zh-CN" altLang="en-US"/>
          </a:p>
        </p:txBody>
      </p:sp>
    </p:spTree>
    <p:extLst>
      <p:ext uri="{BB962C8B-B14F-4D97-AF65-F5344CB8AC3E}">
        <p14:creationId xmlns:p14="http://schemas.microsoft.com/office/powerpoint/2010/main" val="74366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6AD27-9406-4B40-A473-6FE4723580C8}"/>
              </a:ext>
            </a:extLst>
          </p:cNvPr>
          <p:cNvSpPr>
            <a:spLocks noGrp="1"/>
          </p:cNvSpPr>
          <p:nvPr>
            <p:ph type="ctrTitle"/>
          </p:nvPr>
        </p:nvSpPr>
        <p:spPr/>
        <p:txBody>
          <a:bodyPr anchor="ctr"/>
          <a:lstStyle/>
          <a:p>
            <a:r>
              <a:rPr lang="zh-CN" altLang="en-US" dirty="0"/>
              <a:t>神经网络对抗攻击</a:t>
            </a:r>
          </a:p>
        </p:txBody>
      </p:sp>
      <p:sp>
        <p:nvSpPr>
          <p:cNvPr id="3" name="副标题 2">
            <a:extLst>
              <a:ext uri="{FF2B5EF4-FFF2-40B4-BE49-F238E27FC236}">
                <a16:creationId xmlns:a16="http://schemas.microsoft.com/office/drawing/2014/main" id="{6967E5E3-EBC6-441A-9526-A652387E69AA}"/>
              </a:ext>
            </a:extLst>
          </p:cNvPr>
          <p:cNvSpPr>
            <a:spLocks noGrp="1"/>
          </p:cNvSpPr>
          <p:nvPr>
            <p:ph type="subTitle" idx="1"/>
          </p:nvPr>
        </p:nvSpPr>
        <p:spPr>
          <a:xfrm>
            <a:off x="1524000" y="3602038"/>
            <a:ext cx="9144000" cy="1655762"/>
          </a:xfrm>
        </p:spPr>
        <p:txBody>
          <a:bodyPr anchor="ctr"/>
          <a:lstStyle/>
          <a:p>
            <a:r>
              <a:rPr lang="en-US" altLang="zh-CN" dirty="0"/>
              <a:t>2019</a:t>
            </a:r>
            <a:r>
              <a:rPr lang="zh-CN" altLang="en-US" dirty="0"/>
              <a:t>年</a:t>
            </a:r>
            <a:r>
              <a:rPr lang="en-US" altLang="zh-CN" dirty="0"/>
              <a:t>10</a:t>
            </a:r>
            <a:r>
              <a:rPr lang="zh-CN" altLang="en-US" dirty="0"/>
              <a:t>月</a:t>
            </a:r>
            <a:r>
              <a:rPr lang="en-US" altLang="zh-CN"/>
              <a:t>30</a:t>
            </a:r>
            <a:r>
              <a:rPr lang="zh-CN" altLang="en-US"/>
              <a:t>日</a:t>
            </a:r>
            <a:endParaRPr lang="zh-CN" altLang="en-US" dirty="0"/>
          </a:p>
        </p:txBody>
      </p:sp>
      <p:sp>
        <p:nvSpPr>
          <p:cNvPr id="5" name="副标题 2">
            <a:extLst>
              <a:ext uri="{FF2B5EF4-FFF2-40B4-BE49-F238E27FC236}">
                <a16:creationId xmlns:a16="http://schemas.microsoft.com/office/drawing/2014/main" id="{CE483C31-DA43-49D3-AC51-316DBF632B6B}"/>
              </a:ext>
            </a:extLst>
          </p:cNvPr>
          <p:cNvSpPr txBox="1">
            <a:spLocks/>
          </p:cNvSpPr>
          <p:nvPr/>
        </p:nvSpPr>
        <p:spPr>
          <a:xfrm>
            <a:off x="1524000" y="6099241"/>
            <a:ext cx="9144000" cy="556098"/>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t>Akhtar, Naveed, and A. </a:t>
            </a:r>
            <a:r>
              <a:rPr lang="en-US" altLang="zh-CN" dirty="0" err="1"/>
              <a:t>Mian</a:t>
            </a:r>
            <a:r>
              <a:rPr lang="en-US" altLang="zh-CN" dirty="0"/>
              <a:t>. "Threat of Adversarial Attacks on Deep Learning in Computer Vision: A Survey." </a:t>
            </a:r>
            <a:r>
              <a:rPr lang="en-US" altLang="zh-CN" i="1" dirty="0"/>
              <a:t>IEEE Access</a:t>
            </a:r>
            <a:r>
              <a:rPr lang="en-US" altLang="zh-CN" dirty="0"/>
              <a:t> 6(2018):1-1.</a:t>
            </a:r>
            <a:endParaRPr lang="zh-CN" altLang="en-US" dirty="0"/>
          </a:p>
        </p:txBody>
      </p:sp>
    </p:spTree>
    <p:extLst>
      <p:ext uri="{BB962C8B-B14F-4D97-AF65-F5344CB8AC3E}">
        <p14:creationId xmlns:p14="http://schemas.microsoft.com/office/powerpoint/2010/main" val="2392540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E2FC98-4C4F-4536-90A8-91BF6B1F3850}"/>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3</a:t>
            </a:r>
            <a:endParaRPr lang="zh-CN" altLang="en-US" dirty="0">
              <a:solidFill>
                <a:schemeClr val="tx1"/>
              </a:solidFill>
              <a:latin typeface="Bahnschrift SemiBold" panose="020B0502040204020203" pitchFamily="34" charset="0"/>
              <a:cs typeface="MV Boli" panose="02000500030200090000" pitchFamily="2" charset="0"/>
            </a:endParaRPr>
          </a:p>
        </p:txBody>
      </p:sp>
      <p:sp>
        <p:nvSpPr>
          <p:cNvPr id="6" name="文本框 5">
            <a:extLst>
              <a:ext uri="{FF2B5EF4-FFF2-40B4-BE49-F238E27FC236}">
                <a16:creationId xmlns:a16="http://schemas.microsoft.com/office/drawing/2014/main" id="{57454B07-FAB2-46FC-ABC7-67E68ED99D2B}"/>
              </a:ext>
            </a:extLst>
          </p:cNvPr>
          <p:cNvSpPr txBox="1"/>
          <p:nvPr/>
        </p:nvSpPr>
        <p:spPr>
          <a:xfrm>
            <a:off x="1322692" y="301841"/>
            <a:ext cx="1107996" cy="369332"/>
          </a:xfrm>
          <a:prstGeom prst="rect">
            <a:avLst/>
          </a:prstGeom>
          <a:noFill/>
        </p:spPr>
        <p:txBody>
          <a:bodyPr wrap="none" rtlCol="0">
            <a:spAutoFit/>
          </a:bodyPr>
          <a:lstStyle/>
          <a:p>
            <a:r>
              <a:rPr lang="zh-CN" altLang="en-US" dirty="0"/>
              <a:t>论文笔记</a:t>
            </a:r>
          </a:p>
        </p:txBody>
      </p:sp>
      <p:pic>
        <p:nvPicPr>
          <p:cNvPr id="3" name="图片 2">
            <a:extLst>
              <a:ext uri="{FF2B5EF4-FFF2-40B4-BE49-F238E27FC236}">
                <a16:creationId xmlns:a16="http://schemas.microsoft.com/office/drawing/2014/main" id="{AF4D3C5D-015D-4F62-AD6E-90CB812BA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29358" y="1458057"/>
            <a:ext cx="5939998" cy="4454098"/>
          </a:xfrm>
          <a:prstGeom prst="rect">
            <a:avLst/>
          </a:prstGeom>
        </p:spPr>
      </p:pic>
      <p:pic>
        <p:nvPicPr>
          <p:cNvPr id="7" name="图片 6">
            <a:extLst>
              <a:ext uri="{FF2B5EF4-FFF2-40B4-BE49-F238E27FC236}">
                <a16:creationId xmlns:a16="http://schemas.microsoft.com/office/drawing/2014/main" id="{5068F0A5-A3DC-4907-A7D5-0F72E26C2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822646" y="1458057"/>
            <a:ext cx="5939998" cy="4454098"/>
          </a:xfrm>
          <a:prstGeom prst="rect">
            <a:avLst/>
          </a:prstGeom>
        </p:spPr>
      </p:pic>
    </p:spTree>
    <p:extLst>
      <p:ext uri="{BB962C8B-B14F-4D97-AF65-F5344CB8AC3E}">
        <p14:creationId xmlns:p14="http://schemas.microsoft.com/office/powerpoint/2010/main" val="212073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E2FC98-4C4F-4536-90A8-91BF6B1F3850}"/>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3</a:t>
            </a:r>
            <a:endParaRPr lang="zh-CN" altLang="en-US" dirty="0">
              <a:solidFill>
                <a:schemeClr val="tx1"/>
              </a:solidFill>
              <a:latin typeface="Bahnschrift SemiBold" panose="020B0502040204020203" pitchFamily="34" charset="0"/>
              <a:cs typeface="MV Boli" panose="02000500030200090000" pitchFamily="2" charset="0"/>
            </a:endParaRPr>
          </a:p>
        </p:txBody>
      </p:sp>
      <p:sp>
        <p:nvSpPr>
          <p:cNvPr id="6" name="文本框 5">
            <a:extLst>
              <a:ext uri="{FF2B5EF4-FFF2-40B4-BE49-F238E27FC236}">
                <a16:creationId xmlns:a16="http://schemas.microsoft.com/office/drawing/2014/main" id="{57454B07-FAB2-46FC-ABC7-67E68ED99D2B}"/>
              </a:ext>
            </a:extLst>
          </p:cNvPr>
          <p:cNvSpPr txBox="1"/>
          <p:nvPr/>
        </p:nvSpPr>
        <p:spPr>
          <a:xfrm>
            <a:off x="1322692" y="301841"/>
            <a:ext cx="1107996" cy="369332"/>
          </a:xfrm>
          <a:prstGeom prst="rect">
            <a:avLst/>
          </a:prstGeom>
          <a:noFill/>
        </p:spPr>
        <p:txBody>
          <a:bodyPr wrap="none" rtlCol="0">
            <a:spAutoFit/>
          </a:bodyPr>
          <a:lstStyle/>
          <a:p>
            <a:r>
              <a:rPr lang="zh-CN" altLang="en-US" dirty="0"/>
              <a:t>论文笔记</a:t>
            </a:r>
          </a:p>
        </p:txBody>
      </p:sp>
      <p:pic>
        <p:nvPicPr>
          <p:cNvPr id="5" name="图片 4">
            <a:extLst>
              <a:ext uri="{FF2B5EF4-FFF2-40B4-BE49-F238E27FC236}">
                <a16:creationId xmlns:a16="http://schemas.microsoft.com/office/drawing/2014/main" id="{0AD9ACEB-4114-4792-BCA3-BD778C7F7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29358" y="1458057"/>
            <a:ext cx="5939998" cy="4454098"/>
          </a:xfrm>
          <a:prstGeom prst="rect">
            <a:avLst/>
          </a:prstGeom>
        </p:spPr>
      </p:pic>
      <p:pic>
        <p:nvPicPr>
          <p:cNvPr id="9" name="图片 8">
            <a:extLst>
              <a:ext uri="{FF2B5EF4-FFF2-40B4-BE49-F238E27FC236}">
                <a16:creationId xmlns:a16="http://schemas.microsoft.com/office/drawing/2014/main" id="{77563C1F-E41E-4A1D-8015-F57DF16F9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822644" y="1458057"/>
            <a:ext cx="5939998" cy="4454098"/>
          </a:xfrm>
          <a:prstGeom prst="rect">
            <a:avLst/>
          </a:prstGeom>
        </p:spPr>
      </p:pic>
    </p:spTree>
    <p:extLst>
      <p:ext uri="{BB962C8B-B14F-4D97-AF65-F5344CB8AC3E}">
        <p14:creationId xmlns:p14="http://schemas.microsoft.com/office/powerpoint/2010/main" val="1380454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E2FC98-4C4F-4536-90A8-91BF6B1F3850}"/>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3</a:t>
            </a:r>
            <a:endParaRPr lang="zh-CN" altLang="en-US" dirty="0">
              <a:solidFill>
                <a:schemeClr val="tx1"/>
              </a:solidFill>
              <a:latin typeface="Bahnschrift SemiBold" panose="020B0502040204020203" pitchFamily="34" charset="0"/>
              <a:cs typeface="MV Boli" panose="02000500030200090000" pitchFamily="2" charset="0"/>
            </a:endParaRPr>
          </a:p>
        </p:txBody>
      </p:sp>
      <p:sp>
        <p:nvSpPr>
          <p:cNvPr id="6" name="文本框 5">
            <a:extLst>
              <a:ext uri="{FF2B5EF4-FFF2-40B4-BE49-F238E27FC236}">
                <a16:creationId xmlns:a16="http://schemas.microsoft.com/office/drawing/2014/main" id="{57454B07-FAB2-46FC-ABC7-67E68ED99D2B}"/>
              </a:ext>
            </a:extLst>
          </p:cNvPr>
          <p:cNvSpPr txBox="1"/>
          <p:nvPr/>
        </p:nvSpPr>
        <p:spPr>
          <a:xfrm>
            <a:off x="1322692" y="301841"/>
            <a:ext cx="1107996" cy="369332"/>
          </a:xfrm>
          <a:prstGeom prst="rect">
            <a:avLst/>
          </a:prstGeom>
          <a:noFill/>
        </p:spPr>
        <p:txBody>
          <a:bodyPr wrap="none" rtlCol="0">
            <a:spAutoFit/>
          </a:bodyPr>
          <a:lstStyle/>
          <a:p>
            <a:r>
              <a:rPr lang="zh-CN" altLang="en-US" dirty="0"/>
              <a:t>论文笔记</a:t>
            </a:r>
          </a:p>
        </p:txBody>
      </p:sp>
      <p:pic>
        <p:nvPicPr>
          <p:cNvPr id="3" name="图片 2">
            <a:extLst>
              <a:ext uri="{FF2B5EF4-FFF2-40B4-BE49-F238E27FC236}">
                <a16:creationId xmlns:a16="http://schemas.microsoft.com/office/drawing/2014/main" id="{3361EB79-BF98-4268-ABDC-4AD4FAECE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29358" y="1458057"/>
            <a:ext cx="5939998" cy="4454098"/>
          </a:xfrm>
          <a:prstGeom prst="rect">
            <a:avLst/>
          </a:prstGeom>
        </p:spPr>
      </p:pic>
      <p:pic>
        <p:nvPicPr>
          <p:cNvPr id="7" name="图片 6">
            <a:extLst>
              <a:ext uri="{FF2B5EF4-FFF2-40B4-BE49-F238E27FC236}">
                <a16:creationId xmlns:a16="http://schemas.microsoft.com/office/drawing/2014/main" id="{EC48B0A7-8F62-44D5-B51B-760B719DB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822644" y="1458057"/>
            <a:ext cx="5939998" cy="4454098"/>
          </a:xfrm>
          <a:prstGeom prst="rect">
            <a:avLst/>
          </a:prstGeom>
        </p:spPr>
      </p:pic>
    </p:spTree>
    <p:extLst>
      <p:ext uri="{BB962C8B-B14F-4D97-AF65-F5344CB8AC3E}">
        <p14:creationId xmlns:p14="http://schemas.microsoft.com/office/powerpoint/2010/main" val="2889695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E2FC98-4C4F-4536-90A8-91BF6B1F3850}"/>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3</a:t>
            </a:r>
            <a:endParaRPr lang="zh-CN" altLang="en-US" dirty="0">
              <a:solidFill>
                <a:schemeClr val="tx1"/>
              </a:solidFill>
              <a:latin typeface="Bahnschrift SemiBold" panose="020B0502040204020203" pitchFamily="34" charset="0"/>
              <a:cs typeface="MV Boli" panose="02000500030200090000" pitchFamily="2" charset="0"/>
            </a:endParaRPr>
          </a:p>
        </p:txBody>
      </p:sp>
      <p:sp>
        <p:nvSpPr>
          <p:cNvPr id="6" name="文本框 5">
            <a:extLst>
              <a:ext uri="{FF2B5EF4-FFF2-40B4-BE49-F238E27FC236}">
                <a16:creationId xmlns:a16="http://schemas.microsoft.com/office/drawing/2014/main" id="{57454B07-FAB2-46FC-ABC7-67E68ED99D2B}"/>
              </a:ext>
            </a:extLst>
          </p:cNvPr>
          <p:cNvSpPr txBox="1"/>
          <p:nvPr/>
        </p:nvSpPr>
        <p:spPr>
          <a:xfrm>
            <a:off x="1322692" y="301841"/>
            <a:ext cx="1107996" cy="369332"/>
          </a:xfrm>
          <a:prstGeom prst="rect">
            <a:avLst/>
          </a:prstGeom>
          <a:noFill/>
        </p:spPr>
        <p:txBody>
          <a:bodyPr wrap="none" rtlCol="0">
            <a:spAutoFit/>
          </a:bodyPr>
          <a:lstStyle/>
          <a:p>
            <a:r>
              <a:rPr lang="zh-CN" altLang="en-US" dirty="0"/>
              <a:t>论文笔记</a:t>
            </a:r>
          </a:p>
        </p:txBody>
      </p:sp>
      <p:pic>
        <p:nvPicPr>
          <p:cNvPr id="3" name="图片 2">
            <a:extLst>
              <a:ext uri="{FF2B5EF4-FFF2-40B4-BE49-F238E27FC236}">
                <a16:creationId xmlns:a16="http://schemas.microsoft.com/office/drawing/2014/main" id="{F7947DE8-CB05-48A9-A253-2B1FAFBAC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29358" y="1458057"/>
            <a:ext cx="5939998" cy="4454098"/>
          </a:xfrm>
          <a:prstGeom prst="rect">
            <a:avLst/>
          </a:prstGeom>
        </p:spPr>
      </p:pic>
      <p:pic>
        <p:nvPicPr>
          <p:cNvPr id="7" name="图片 6">
            <a:extLst>
              <a:ext uri="{FF2B5EF4-FFF2-40B4-BE49-F238E27FC236}">
                <a16:creationId xmlns:a16="http://schemas.microsoft.com/office/drawing/2014/main" id="{72507D58-9EF1-46BD-89F7-D38FF1548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822644" y="1458057"/>
            <a:ext cx="5939998" cy="4454098"/>
          </a:xfrm>
          <a:prstGeom prst="rect">
            <a:avLst/>
          </a:prstGeom>
        </p:spPr>
      </p:pic>
    </p:spTree>
    <p:extLst>
      <p:ext uri="{BB962C8B-B14F-4D97-AF65-F5344CB8AC3E}">
        <p14:creationId xmlns:p14="http://schemas.microsoft.com/office/powerpoint/2010/main" val="1814405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E2FC98-4C4F-4536-90A8-91BF6B1F3850}"/>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3</a:t>
            </a:r>
            <a:endParaRPr lang="zh-CN" altLang="en-US" dirty="0">
              <a:solidFill>
                <a:schemeClr val="tx1"/>
              </a:solidFill>
              <a:latin typeface="Bahnschrift SemiBold" panose="020B0502040204020203" pitchFamily="34" charset="0"/>
              <a:cs typeface="MV Boli" panose="02000500030200090000" pitchFamily="2" charset="0"/>
            </a:endParaRPr>
          </a:p>
        </p:txBody>
      </p:sp>
      <p:sp>
        <p:nvSpPr>
          <p:cNvPr id="6" name="文本框 5">
            <a:extLst>
              <a:ext uri="{FF2B5EF4-FFF2-40B4-BE49-F238E27FC236}">
                <a16:creationId xmlns:a16="http://schemas.microsoft.com/office/drawing/2014/main" id="{57454B07-FAB2-46FC-ABC7-67E68ED99D2B}"/>
              </a:ext>
            </a:extLst>
          </p:cNvPr>
          <p:cNvSpPr txBox="1"/>
          <p:nvPr/>
        </p:nvSpPr>
        <p:spPr>
          <a:xfrm>
            <a:off x="1322692" y="301841"/>
            <a:ext cx="1107996" cy="369332"/>
          </a:xfrm>
          <a:prstGeom prst="rect">
            <a:avLst/>
          </a:prstGeom>
          <a:noFill/>
        </p:spPr>
        <p:txBody>
          <a:bodyPr wrap="none" rtlCol="0">
            <a:spAutoFit/>
          </a:bodyPr>
          <a:lstStyle/>
          <a:p>
            <a:r>
              <a:rPr lang="zh-CN" altLang="en-US" dirty="0"/>
              <a:t>论文笔记</a:t>
            </a:r>
          </a:p>
        </p:txBody>
      </p:sp>
      <p:pic>
        <p:nvPicPr>
          <p:cNvPr id="3" name="图片 2">
            <a:extLst>
              <a:ext uri="{FF2B5EF4-FFF2-40B4-BE49-F238E27FC236}">
                <a16:creationId xmlns:a16="http://schemas.microsoft.com/office/drawing/2014/main" id="{8424B3B2-C214-4797-B617-B83A7A8C3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29358" y="1458057"/>
            <a:ext cx="5939998" cy="4454098"/>
          </a:xfrm>
          <a:prstGeom prst="rect">
            <a:avLst/>
          </a:prstGeom>
        </p:spPr>
      </p:pic>
    </p:spTree>
    <p:extLst>
      <p:ext uri="{BB962C8B-B14F-4D97-AF65-F5344CB8AC3E}">
        <p14:creationId xmlns:p14="http://schemas.microsoft.com/office/powerpoint/2010/main" val="1726106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848CD4C-14FD-45B0-9DD3-A6644AC94BE5}"/>
              </a:ext>
            </a:extLst>
          </p:cNvPr>
          <p:cNvSpPr txBox="1"/>
          <p:nvPr/>
        </p:nvSpPr>
        <p:spPr>
          <a:xfrm>
            <a:off x="653374" y="807396"/>
            <a:ext cx="10885251" cy="440383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600" dirty="0"/>
              <a:t>2012</a:t>
            </a:r>
            <a:r>
              <a:rPr lang="zh-CN" altLang="en-US" sz="1600" dirty="0"/>
              <a:t>年，</a:t>
            </a:r>
            <a:r>
              <a:rPr lang="en-US" altLang="zh-CN" sz="1600" dirty="0" err="1">
                <a:solidFill>
                  <a:srgbClr val="C00000"/>
                </a:solidFill>
              </a:rPr>
              <a:t>Krizhevsky</a:t>
            </a:r>
            <a:r>
              <a:rPr lang="zh-CN" altLang="en-US" sz="1600" dirty="0"/>
              <a:t>首次提出了卷积神经网络</a:t>
            </a:r>
            <a:r>
              <a:rPr lang="en-US" altLang="zh-CN" sz="1600" dirty="0"/>
              <a:t>CNN</a:t>
            </a:r>
            <a:r>
              <a:rPr lang="zh-CN" altLang="en-US" sz="1600" dirty="0"/>
              <a:t>（</a:t>
            </a:r>
            <a:r>
              <a:rPr lang="en-US" altLang="zh-CN" sz="1600" dirty="0"/>
              <a:t> Convolutional Neural Network </a:t>
            </a:r>
            <a:r>
              <a:rPr lang="zh-CN" altLang="en-US" sz="1600" dirty="0"/>
              <a:t>）在计算机视觉领域</a:t>
            </a:r>
            <a:r>
              <a:rPr lang="en-US" altLang="zh-CN" sz="1600" dirty="0"/>
              <a:t>CV</a:t>
            </a:r>
            <a:r>
              <a:rPr lang="zh-CN" altLang="en-US" sz="1600" dirty="0"/>
              <a:t>（</a:t>
            </a:r>
            <a:r>
              <a:rPr lang="en-US" altLang="zh-CN" sz="1600" dirty="0"/>
              <a:t>Computer Vision</a:t>
            </a:r>
            <a:r>
              <a:rPr lang="zh-CN" altLang="en-US" sz="1600" dirty="0"/>
              <a:t>）的应用。</a:t>
            </a:r>
            <a:endParaRPr lang="en-US" altLang="zh-CN" sz="1600" dirty="0"/>
          </a:p>
          <a:p>
            <a:pPr>
              <a:lnSpc>
                <a:spcPct val="150000"/>
              </a:lnSpc>
            </a:pPr>
            <a:r>
              <a:rPr lang="en-US" altLang="zh-CN" sz="1200" dirty="0">
                <a:solidFill>
                  <a:schemeClr val="tx1">
                    <a:lumMod val="65000"/>
                    <a:lumOff val="35000"/>
                  </a:schemeClr>
                </a:solidFill>
              </a:rPr>
              <a:t>【</a:t>
            </a:r>
            <a:r>
              <a:rPr lang="en-US" altLang="zh-CN" sz="1200" dirty="0" err="1">
                <a:solidFill>
                  <a:schemeClr val="tx1">
                    <a:lumMod val="65000"/>
                    <a:lumOff val="35000"/>
                  </a:schemeClr>
                </a:solidFill>
              </a:rPr>
              <a:t>Krizhevsky</a:t>
            </a:r>
            <a:r>
              <a:rPr lang="en-US" altLang="zh-CN" sz="1200" dirty="0">
                <a:solidFill>
                  <a:schemeClr val="tx1">
                    <a:lumMod val="65000"/>
                    <a:lumOff val="35000"/>
                  </a:schemeClr>
                </a:solidFill>
              </a:rPr>
              <a:t>, Alex , I. </a:t>
            </a:r>
            <a:r>
              <a:rPr lang="en-US" altLang="zh-CN" sz="1200" dirty="0" err="1">
                <a:solidFill>
                  <a:schemeClr val="tx1">
                    <a:lumMod val="65000"/>
                    <a:lumOff val="35000"/>
                  </a:schemeClr>
                </a:solidFill>
              </a:rPr>
              <a:t>Sutskever</a:t>
            </a:r>
            <a:r>
              <a:rPr lang="en-US" altLang="zh-CN" sz="1200" dirty="0">
                <a:solidFill>
                  <a:schemeClr val="tx1">
                    <a:lumMod val="65000"/>
                    <a:lumOff val="35000"/>
                  </a:schemeClr>
                </a:solidFill>
              </a:rPr>
              <a:t> , and G. Hinton . "ImageNet Classification with Deep Convolutional Neural Networks." </a:t>
            </a:r>
            <a:r>
              <a:rPr lang="en-US" altLang="zh-CN" sz="1200" i="1" dirty="0">
                <a:solidFill>
                  <a:schemeClr val="tx1">
                    <a:lumMod val="65000"/>
                    <a:lumOff val="35000"/>
                  </a:schemeClr>
                </a:solidFill>
              </a:rPr>
              <a:t>NIPS</a:t>
            </a:r>
            <a:r>
              <a:rPr lang="en-US" altLang="zh-CN" sz="1200" dirty="0">
                <a:solidFill>
                  <a:schemeClr val="tx1">
                    <a:lumMod val="65000"/>
                    <a:lumOff val="35000"/>
                  </a:schemeClr>
                </a:solidFill>
              </a:rPr>
              <a:t> Curran Associates Inc. 2012. 】</a:t>
            </a:r>
          </a:p>
          <a:p>
            <a:pPr marL="285750" indent="-285750">
              <a:lnSpc>
                <a:spcPct val="150000"/>
              </a:lnSpc>
              <a:buFont typeface="Wingdings" panose="05000000000000000000" pitchFamily="2" charset="2"/>
              <a:buChar char="l"/>
            </a:pPr>
            <a:r>
              <a:rPr lang="en-US" altLang="zh-CN" sz="1600" dirty="0"/>
              <a:t>AlphaGo Zero </a:t>
            </a:r>
            <a:r>
              <a:rPr lang="zh-CN" altLang="en-US" sz="1600" dirty="0"/>
              <a:t>的塔布拉拉学习（</a:t>
            </a:r>
            <a:r>
              <a:rPr lang="en-US" altLang="zh-CN" sz="1600" dirty="0"/>
              <a:t>tabula-rasa learning </a:t>
            </a:r>
            <a:r>
              <a:rPr lang="zh-CN" altLang="en-US" sz="1600" dirty="0"/>
              <a:t>）参考了原先为图像识别提出的深度残留网络（</a:t>
            </a:r>
            <a:r>
              <a:rPr lang="en-US" altLang="zh-CN" sz="1600" dirty="0"/>
              <a:t> deep Residual Networks (</a:t>
            </a:r>
            <a:r>
              <a:rPr lang="en-US" altLang="zh-CN" sz="1600" dirty="0" err="1"/>
              <a:t>ResNets</a:t>
            </a:r>
            <a:r>
              <a:rPr lang="en-US" altLang="zh-CN" sz="1600" dirty="0"/>
              <a:t>)  </a:t>
            </a:r>
            <a:r>
              <a:rPr lang="zh-CN" altLang="en-US" sz="1600" dirty="0"/>
              <a:t>）模型。</a:t>
            </a:r>
            <a:endParaRPr lang="en-US" altLang="zh-CN" sz="1600" dirty="0"/>
          </a:p>
          <a:p>
            <a:pPr>
              <a:lnSpc>
                <a:spcPct val="150000"/>
              </a:lnSpc>
            </a:pPr>
            <a:r>
              <a:rPr lang="en-US" altLang="zh-CN" sz="1200" dirty="0">
                <a:solidFill>
                  <a:schemeClr val="tx1">
                    <a:lumMod val="65000"/>
                    <a:lumOff val="35000"/>
                  </a:schemeClr>
                </a:solidFill>
              </a:rPr>
              <a:t>【 He, </a:t>
            </a:r>
            <a:r>
              <a:rPr lang="en-US" altLang="zh-CN" sz="1200" dirty="0" err="1">
                <a:solidFill>
                  <a:schemeClr val="tx1">
                    <a:lumMod val="65000"/>
                    <a:lumOff val="35000"/>
                  </a:schemeClr>
                </a:solidFill>
              </a:rPr>
              <a:t>Kaiming</a:t>
            </a:r>
            <a:r>
              <a:rPr lang="en-US" altLang="zh-CN" sz="1200" dirty="0">
                <a:solidFill>
                  <a:schemeClr val="tx1">
                    <a:lumMod val="65000"/>
                    <a:lumOff val="35000"/>
                  </a:schemeClr>
                </a:solidFill>
              </a:rPr>
              <a:t> , et al. "Deep Residual Learning for Image Recognition." (2015). 】</a:t>
            </a:r>
          </a:p>
          <a:p>
            <a:pPr marL="285750" indent="-285750">
              <a:lnSpc>
                <a:spcPct val="150000"/>
              </a:lnSpc>
              <a:buFont typeface="Wingdings" panose="05000000000000000000" pitchFamily="2" charset="2"/>
              <a:buChar char="l"/>
            </a:pPr>
            <a:r>
              <a:rPr lang="en-US" altLang="zh-CN" sz="1600" dirty="0"/>
              <a:t>2014</a:t>
            </a:r>
            <a:r>
              <a:rPr lang="zh-CN" altLang="en-US" sz="1600" dirty="0"/>
              <a:t>年，</a:t>
            </a:r>
            <a:r>
              <a:rPr lang="en-US" altLang="zh-CN" sz="1600" dirty="0" err="1">
                <a:solidFill>
                  <a:srgbClr val="C00000"/>
                </a:solidFill>
              </a:rPr>
              <a:t>Szegedy</a:t>
            </a:r>
            <a:r>
              <a:rPr lang="en-US" altLang="zh-CN" sz="1600" dirty="0"/>
              <a:t> </a:t>
            </a:r>
            <a:r>
              <a:rPr lang="zh-CN" altLang="en-US" sz="1600" dirty="0"/>
              <a:t>首次提出了图像分类神经网络的一个弱点：易受对抗攻击。干扰神经网络分类器的预测性能。</a:t>
            </a:r>
            <a:endParaRPr lang="en-US" altLang="zh-CN" sz="1600" dirty="0"/>
          </a:p>
          <a:p>
            <a:pPr>
              <a:lnSpc>
                <a:spcPct val="150000"/>
              </a:lnSpc>
            </a:pPr>
            <a:r>
              <a:rPr lang="en-US" altLang="zh-CN" sz="1200" dirty="0">
                <a:solidFill>
                  <a:schemeClr val="tx1">
                    <a:lumMod val="65000"/>
                    <a:lumOff val="35000"/>
                  </a:schemeClr>
                </a:solidFill>
              </a:rPr>
              <a:t>【Intriguing properties of neural networks】</a:t>
            </a:r>
          </a:p>
          <a:p>
            <a:pPr algn="ctr">
              <a:lnSpc>
                <a:spcPct val="150000"/>
              </a:lnSpc>
            </a:pPr>
            <a:r>
              <a:rPr lang="zh-CN" altLang="en-US" sz="1600" dirty="0">
                <a:solidFill>
                  <a:srgbClr val="C00000"/>
                </a:solidFill>
              </a:rPr>
              <a:t>研究领域：深度学习中的对抗攻击和防御</a:t>
            </a:r>
            <a:endParaRPr lang="en-US" altLang="zh-CN" sz="1600" dirty="0">
              <a:solidFill>
                <a:srgbClr val="C00000"/>
              </a:solidFill>
            </a:endParaRPr>
          </a:p>
          <a:p>
            <a:pPr algn="ctr">
              <a:lnSpc>
                <a:spcPct val="150000"/>
              </a:lnSpc>
            </a:pPr>
            <a:r>
              <a:rPr lang="zh-CN" altLang="en-US" sz="1600" dirty="0">
                <a:solidFill>
                  <a:srgbClr val="C00000"/>
                </a:solidFill>
              </a:rPr>
              <a:t>抗对抗攻击的神经网络</a:t>
            </a:r>
            <a:endParaRPr lang="en-US" altLang="zh-CN" sz="1600" dirty="0">
              <a:solidFill>
                <a:srgbClr val="C00000"/>
              </a:solidFill>
            </a:endParaRPr>
          </a:p>
          <a:p>
            <a:pPr marL="285750" indent="-285750">
              <a:lnSpc>
                <a:spcPct val="150000"/>
              </a:lnSpc>
              <a:buFont typeface="Wingdings" panose="05000000000000000000" pitchFamily="2" charset="2"/>
              <a:buChar char="l"/>
            </a:pPr>
            <a:r>
              <a:rPr lang="zh-CN" altLang="en-US" sz="1600" dirty="0"/>
              <a:t>除了</a:t>
            </a:r>
            <a:r>
              <a:rPr lang="en-US" altLang="zh-CN" sz="1600" dirty="0" err="1"/>
              <a:t>Szegedy</a:t>
            </a:r>
            <a:r>
              <a:rPr lang="zh-CN" altLang="en-US" sz="1600" dirty="0"/>
              <a:t>提出的针对某一图像的对抗性扰动，还有普遍扰动，它能够欺骗一个神经网络分类器处理任何图片。</a:t>
            </a:r>
            <a:endParaRPr lang="en-US" altLang="zh-CN" sz="1600" dirty="0"/>
          </a:p>
          <a:p>
            <a:pPr>
              <a:lnSpc>
                <a:spcPct val="150000"/>
              </a:lnSpc>
            </a:pPr>
            <a:r>
              <a:rPr lang="en-US" altLang="zh-CN" sz="1200" dirty="0">
                <a:solidFill>
                  <a:schemeClr val="tx1">
                    <a:lumMod val="65000"/>
                    <a:lumOff val="35000"/>
                  </a:schemeClr>
                </a:solidFill>
              </a:rPr>
              <a:t>【 </a:t>
            </a:r>
            <a:r>
              <a:rPr lang="en-US" altLang="zh-CN" sz="1200" dirty="0" err="1">
                <a:solidFill>
                  <a:schemeClr val="tx1">
                    <a:lumMod val="65000"/>
                    <a:lumOff val="35000"/>
                  </a:schemeClr>
                </a:solidFill>
              </a:rPr>
              <a:t>Moosavi-Dezfooli</a:t>
            </a:r>
            <a:r>
              <a:rPr lang="en-US" altLang="zh-CN" sz="1200" dirty="0">
                <a:solidFill>
                  <a:schemeClr val="tx1">
                    <a:lumMod val="65000"/>
                    <a:lumOff val="35000"/>
                  </a:schemeClr>
                </a:solidFill>
              </a:rPr>
              <a:t>, </a:t>
            </a:r>
            <a:r>
              <a:rPr lang="en-US" altLang="zh-CN" sz="1200" dirty="0" err="1">
                <a:solidFill>
                  <a:schemeClr val="tx1">
                    <a:lumMod val="65000"/>
                    <a:lumOff val="35000"/>
                  </a:schemeClr>
                </a:solidFill>
              </a:rPr>
              <a:t>Seyed</a:t>
            </a:r>
            <a:r>
              <a:rPr lang="en-US" altLang="zh-CN" sz="1200" dirty="0">
                <a:solidFill>
                  <a:schemeClr val="tx1">
                    <a:lumMod val="65000"/>
                    <a:lumOff val="35000"/>
                  </a:schemeClr>
                </a:solidFill>
              </a:rPr>
              <a:t> Mohsen , et al. " [IEEE 2017 IEEE Conference on Computer Vision and Pattern Recognition (CVPR) - Universal Adversarial Perturbations." (2017):86-94. 】</a:t>
            </a:r>
          </a:p>
        </p:txBody>
      </p:sp>
      <p:sp>
        <p:nvSpPr>
          <p:cNvPr id="5" name="矩形 4">
            <a:extLst>
              <a:ext uri="{FF2B5EF4-FFF2-40B4-BE49-F238E27FC236}">
                <a16:creationId xmlns:a16="http://schemas.microsoft.com/office/drawing/2014/main" id="{435A01FF-AE5D-47E3-83E3-5CAA98FA19E3}"/>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1</a:t>
            </a:r>
            <a:endParaRPr lang="zh-CN" altLang="en-US" dirty="0">
              <a:solidFill>
                <a:schemeClr val="tx1"/>
              </a:solidFill>
              <a:latin typeface="Bahnschrift SemiBold" panose="020B0502040204020203" pitchFamily="34" charset="0"/>
              <a:cs typeface="MV Boli" panose="02000500030200090000" pitchFamily="2" charset="0"/>
            </a:endParaRPr>
          </a:p>
        </p:txBody>
      </p:sp>
    </p:spTree>
    <p:extLst>
      <p:ext uri="{BB962C8B-B14F-4D97-AF65-F5344CB8AC3E}">
        <p14:creationId xmlns:p14="http://schemas.microsoft.com/office/powerpoint/2010/main" val="42312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D9AEEA7-9C51-4545-95F5-9C027583B49D}"/>
              </a:ext>
            </a:extLst>
          </p:cNvPr>
          <p:cNvSpPr txBox="1"/>
          <p:nvPr/>
        </p:nvSpPr>
        <p:spPr>
          <a:xfrm>
            <a:off x="653374" y="807396"/>
            <a:ext cx="10885251" cy="5225469"/>
          </a:xfrm>
          <a:prstGeom prst="rect">
            <a:avLst/>
          </a:prstGeom>
          <a:noFill/>
        </p:spPr>
        <p:txBody>
          <a:bodyPr wrap="square" rtlCol="0">
            <a:spAutoFit/>
          </a:bodyPr>
          <a:lstStyle/>
          <a:p>
            <a:pPr>
              <a:lnSpc>
                <a:spcPct val="150000"/>
              </a:lnSpc>
            </a:pPr>
            <a:r>
              <a:rPr lang="zh-CN" altLang="en-US" sz="1600" dirty="0">
                <a:solidFill>
                  <a:srgbClr val="C00000"/>
                </a:solidFill>
              </a:rPr>
              <a:t>与</a:t>
            </a:r>
            <a:r>
              <a:rPr lang="en-US" altLang="zh-CN" sz="1600" dirty="0">
                <a:solidFill>
                  <a:srgbClr val="C00000"/>
                </a:solidFill>
              </a:rPr>
              <a:t>Adversarial Attack on deep learning in Computer Version</a:t>
            </a:r>
            <a:r>
              <a:rPr lang="zh-CN" altLang="en-US" sz="1600" dirty="0">
                <a:solidFill>
                  <a:srgbClr val="C00000"/>
                </a:solidFill>
              </a:rPr>
              <a:t>相关的术语：</a:t>
            </a:r>
            <a:endParaRPr lang="en-US" altLang="zh-CN" sz="1600" dirty="0">
              <a:solidFill>
                <a:srgbClr val="C00000"/>
              </a:solidFill>
            </a:endParaRPr>
          </a:p>
          <a:p>
            <a:pPr marL="285750" indent="-285750">
              <a:lnSpc>
                <a:spcPct val="150000"/>
              </a:lnSpc>
              <a:buFont typeface="Wingdings" panose="05000000000000000000" pitchFamily="2" charset="2"/>
              <a:buChar char="l"/>
            </a:pPr>
            <a:r>
              <a:rPr lang="zh-CN" altLang="en-US" sz="1600" dirty="0"/>
              <a:t>对抗样本</a:t>
            </a:r>
            <a:r>
              <a:rPr lang="en-US" altLang="zh-CN" sz="1600" dirty="0"/>
              <a:t>/</a:t>
            </a:r>
            <a:r>
              <a:rPr lang="zh-CN" altLang="en-US" sz="1600" dirty="0"/>
              <a:t>对抗图片</a:t>
            </a:r>
            <a:r>
              <a:rPr lang="en-US" altLang="zh-CN" sz="1600" dirty="0"/>
              <a:t>Adversarial example/image</a:t>
            </a:r>
            <a:r>
              <a:rPr lang="zh-CN" altLang="en-US" sz="1600" dirty="0"/>
              <a:t>：经过蓄意扰乱的用于欺骗机器学习技术（如深度神经网络）的样本。与之对应的是纯净样本</a:t>
            </a:r>
            <a:r>
              <a:rPr lang="en-US" altLang="zh-CN" sz="1600" dirty="0"/>
              <a:t>cleaning image</a:t>
            </a:r>
            <a:r>
              <a:rPr lang="zh-CN" altLang="en-US" sz="1600" dirty="0"/>
              <a:t>。</a:t>
            </a:r>
            <a:endParaRPr lang="en-US" altLang="zh-CN" sz="1600" dirty="0"/>
          </a:p>
          <a:p>
            <a:pPr marL="285750" indent="-285750">
              <a:lnSpc>
                <a:spcPct val="150000"/>
              </a:lnSpc>
              <a:buFont typeface="Wingdings" panose="05000000000000000000" pitchFamily="2" charset="2"/>
              <a:buChar char="l"/>
            </a:pPr>
            <a:r>
              <a:rPr lang="zh-CN" altLang="en-US" sz="1600" dirty="0"/>
              <a:t>对抗性扰动</a:t>
            </a:r>
            <a:r>
              <a:rPr lang="en-US" altLang="zh-CN" sz="1600" dirty="0"/>
              <a:t>Adversarial perturbation</a:t>
            </a:r>
            <a:r>
              <a:rPr lang="zh-CN" altLang="en-US" sz="1600" dirty="0"/>
              <a:t>：一种噪声。</a:t>
            </a:r>
            <a:endParaRPr lang="en-US" altLang="zh-CN" sz="1600" dirty="0"/>
          </a:p>
          <a:p>
            <a:pPr marL="285750" indent="-285750">
              <a:lnSpc>
                <a:spcPct val="150000"/>
              </a:lnSpc>
              <a:buFont typeface="Wingdings" panose="05000000000000000000" pitchFamily="2" charset="2"/>
              <a:buChar char="l"/>
            </a:pPr>
            <a:r>
              <a:rPr lang="zh-CN" altLang="en-US" sz="1600" dirty="0"/>
              <a:t>对抗性训练</a:t>
            </a:r>
            <a:r>
              <a:rPr lang="en-US" altLang="zh-CN" sz="1600" dirty="0"/>
              <a:t>Adversarial training</a:t>
            </a:r>
            <a:r>
              <a:rPr lang="zh-CN" altLang="en-US" sz="1600" dirty="0"/>
              <a:t>：只用对抗样本进行的机器学习模型训练。</a:t>
            </a:r>
            <a:endParaRPr lang="en-US" altLang="zh-CN" sz="1600" dirty="0"/>
          </a:p>
          <a:p>
            <a:pPr marL="285750" indent="-285750">
              <a:lnSpc>
                <a:spcPct val="150000"/>
              </a:lnSpc>
              <a:buFont typeface="Wingdings" panose="05000000000000000000" pitchFamily="2" charset="2"/>
              <a:buChar char="l"/>
            </a:pPr>
            <a:r>
              <a:rPr lang="zh-CN" altLang="en-US" sz="1600" dirty="0"/>
              <a:t>对手</a:t>
            </a:r>
            <a:r>
              <a:rPr lang="en-US" altLang="zh-CN" sz="1600" dirty="0"/>
              <a:t>Adversary</a:t>
            </a:r>
            <a:r>
              <a:rPr lang="zh-CN" altLang="en-US" sz="1600" dirty="0"/>
              <a:t>：指创建敌手示例的代理。有时敌手示例本身就会被成为对手。</a:t>
            </a:r>
            <a:endParaRPr lang="en-US" altLang="zh-CN" sz="1600" dirty="0"/>
          </a:p>
          <a:p>
            <a:pPr marL="285750" indent="-285750">
              <a:lnSpc>
                <a:spcPct val="150000"/>
              </a:lnSpc>
              <a:buFont typeface="Wingdings" panose="05000000000000000000" pitchFamily="2" charset="2"/>
              <a:buChar char="l"/>
            </a:pPr>
            <a:r>
              <a:rPr lang="zh-CN" altLang="en-US" sz="1600" dirty="0"/>
              <a:t>黑盒攻击</a:t>
            </a:r>
            <a:r>
              <a:rPr lang="en-US" altLang="zh-CN" sz="1600" dirty="0"/>
              <a:t>Black-box attacks </a:t>
            </a:r>
            <a:r>
              <a:rPr lang="zh-CN" altLang="en-US" sz="1600" dirty="0"/>
              <a:t>：将完全不了解该模型的对抗样本提供给目标模型。假设对手了解模型训练框架或训练流程，但也完全不了解模型参数。</a:t>
            </a:r>
            <a:endParaRPr lang="en-US" altLang="zh-CN" sz="1600" dirty="0"/>
          </a:p>
          <a:p>
            <a:pPr marL="285750" indent="-285750">
              <a:lnSpc>
                <a:spcPct val="150000"/>
              </a:lnSpc>
              <a:buFont typeface="Wingdings" panose="05000000000000000000" pitchFamily="2" charset="2"/>
              <a:buChar char="l"/>
            </a:pPr>
            <a:r>
              <a:rPr lang="zh-CN" altLang="en-US" sz="1600" dirty="0"/>
              <a:t>半黑盒攻击</a:t>
            </a:r>
            <a:r>
              <a:rPr lang="en-US" altLang="zh-CN" sz="1600" dirty="0"/>
              <a:t>semi-black-box</a:t>
            </a:r>
            <a:r>
              <a:rPr lang="zh-CN" altLang="en-US" sz="1600" dirty="0"/>
              <a:t>：使用了目标模型的任何信息。</a:t>
            </a:r>
            <a:endParaRPr lang="en-US" altLang="zh-CN" sz="1600" dirty="0"/>
          </a:p>
          <a:p>
            <a:pPr marL="285750" indent="-285750">
              <a:lnSpc>
                <a:spcPct val="150000"/>
              </a:lnSpc>
              <a:buFont typeface="Wingdings" panose="05000000000000000000" pitchFamily="2" charset="2"/>
              <a:buChar char="l"/>
            </a:pPr>
            <a:r>
              <a:rPr lang="zh-CN" altLang="en-US" sz="1600" dirty="0"/>
              <a:t>白盒攻击</a:t>
            </a:r>
            <a:r>
              <a:rPr lang="en-US" altLang="zh-CN" sz="1600" dirty="0"/>
              <a:t>White-box attacks</a:t>
            </a:r>
            <a:r>
              <a:rPr lang="zh-CN" altLang="en-US" sz="1600" dirty="0"/>
              <a:t>：指对手完全了解目标模型，包括参数、结构、训练流程、甚至训练数据。</a:t>
            </a:r>
            <a:endParaRPr lang="en-US" altLang="zh-CN" sz="1600" dirty="0"/>
          </a:p>
          <a:p>
            <a:pPr marL="285750" indent="-285750">
              <a:lnSpc>
                <a:spcPct val="150000"/>
              </a:lnSpc>
              <a:buFont typeface="Wingdings" panose="05000000000000000000" pitchFamily="2" charset="2"/>
              <a:buChar char="l"/>
            </a:pPr>
            <a:r>
              <a:rPr lang="zh-CN" altLang="en-US" sz="1600" dirty="0"/>
              <a:t>检测器</a:t>
            </a:r>
            <a:r>
              <a:rPr lang="en-US" altLang="zh-CN" sz="1600" dirty="0"/>
              <a:t>Detector</a:t>
            </a:r>
            <a:r>
              <a:rPr lang="zh-CN" altLang="en-US" sz="1600" dirty="0"/>
              <a:t>：检测图像是否为对抗样本。</a:t>
            </a:r>
            <a:endParaRPr lang="en-US" altLang="zh-CN" sz="1600" dirty="0"/>
          </a:p>
          <a:p>
            <a:pPr marL="285750" indent="-285750">
              <a:lnSpc>
                <a:spcPct val="150000"/>
              </a:lnSpc>
              <a:buFont typeface="Wingdings" panose="05000000000000000000" pitchFamily="2" charset="2"/>
              <a:buChar char="l"/>
            </a:pPr>
            <a:r>
              <a:rPr lang="zh-CN" altLang="en-US" sz="1600" dirty="0"/>
              <a:t>欺骗率</a:t>
            </a:r>
            <a:r>
              <a:rPr lang="en-US" altLang="zh-CN" sz="1600" dirty="0"/>
              <a:t>Fooling ratio/rate</a:t>
            </a:r>
            <a:r>
              <a:rPr lang="zh-CN" altLang="en-US" sz="1600" dirty="0"/>
              <a:t>：</a:t>
            </a:r>
            <a:r>
              <a:rPr lang="en-US" altLang="zh-CN" sz="1600" dirty="0"/>
              <a:t>=</a:t>
            </a:r>
            <a:r>
              <a:rPr lang="zh-CN" altLang="en-US" sz="1600" dirty="0"/>
              <a:t>预测标签改变的对抗图片数</a:t>
            </a:r>
            <a:r>
              <a:rPr lang="en-US" altLang="zh-CN" sz="1600" dirty="0"/>
              <a:t>/</a:t>
            </a:r>
            <a:r>
              <a:rPr lang="zh-CN" altLang="en-US" sz="1600" dirty="0"/>
              <a:t>对抗图片总数。评估预测模型被对抗图片干扰的情况。</a:t>
            </a:r>
            <a:endParaRPr lang="en-US" altLang="zh-CN" sz="1600" dirty="0"/>
          </a:p>
          <a:p>
            <a:pPr marL="285750" indent="-285750">
              <a:lnSpc>
                <a:spcPct val="150000"/>
              </a:lnSpc>
              <a:buFont typeface="Wingdings" panose="05000000000000000000" pitchFamily="2" charset="2"/>
              <a:buChar char="l"/>
            </a:pPr>
            <a:r>
              <a:rPr lang="zh-CN" altLang="en-US" sz="1600" dirty="0"/>
              <a:t>单步方法</a:t>
            </a:r>
            <a:r>
              <a:rPr lang="en-US" altLang="zh-CN" sz="1600" dirty="0"/>
              <a:t>One-shot/one-step methods</a:t>
            </a:r>
            <a:r>
              <a:rPr lang="zh-CN" altLang="en-US" sz="1600" dirty="0"/>
              <a:t>：是一种通过执行单步计算生成对抗性扰动（噪声）的方法。</a:t>
            </a:r>
            <a:r>
              <a:rPr lang="en-US" altLang="zh-CN" sz="1600" dirty="0" err="1"/>
              <a:t>Eg</a:t>
            </a:r>
            <a:r>
              <a:rPr lang="en-US" altLang="zh-CN" sz="1600" dirty="0"/>
              <a:t>:</a:t>
            </a:r>
            <a:r>
              <a:rPr lang="zh-CN" altLang="en-US" sz="1600" dirty="0"/>
              <a:t>算一次模型损失梯度。与之对应的是，执行一种计算多次，获得一个扰动。</a:t>
            </a:r>
            <a:endParaRPr lang="en-US" altLang="zh-CN" sz="1600" dirty="0"/>
          </a:p>
        </p:txBody>
      </p:sp>
      <p:sp>
        <p:nvSpPr>
          <p:cNvPr id="4" name="矩形 3">
            <a:extLst>
              <a:ext uri="{FF2B5EF4-FFF2-40B4-BE49-F238E27FC236}">
                <a16:creationId xmlns:a16="http://schemas.microsoft.com/office/drawing/2014/main" id="{E5C96151-7E27-44FA-B010-1C43E5A4E302}"/>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2</a:t>
            </a:r>
            <a:endParaRPr lang="zh-CN" altLang="en-US" dirty="0">
              <a:solidFill>
                <a:schemeClr val="tx1"/>
              </a:solidFill>
              <a:latin typeface="Bahnschrift SemiBold" panose="020B0502040204020203" pitchFamily="34" charset="0"/>
              <a:cs typeface="MV Boli" panose="02000500030200090000" pitchFamily="2" charset="0"/>
            </a:endParaRPr>
          </a:p>
        </p:txBody>
      </p:sp>
    </p:spTree>
    <p:extLst>
      <p:ext uri="{BB962C8B-B14F-4D97-AF65-F5344CB8AC3E}">
        <p14:creationId xmlns:p14="http://schemas.microsoft.com/office/powerpoint/2010/main" val="284072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D9AEEA7-9C51-4545-95F5-9C027583B49D}"/>
              </a:ext>
            </a:extLst>
          </p:cNvPr>
          <p:cNvSpPr txBox="1"/>
          <p:nvPr/>
        </p:nvSpPr>
        <p:spPr>
          <a:xfrm>
            <a:off x="653374" y="807396"/>
            <a:ext cx="10885251" cy="3009478"/>
          </a:xfrm>
          <a:prstGeom prst="rect">
            <a:avLst/>
          </a:prstGeom>
          <a:noFill/>
        </p:spPr>
        <p:txBody>
          <a:bodyPr wrap="square" rtlCol="0">
            <a:spAutoFit/>
          </a:bodyPr>
          <a:lstStyle/>
          <a:p>
            <a:pPr>
              <a:lnSpc>
                <a:spcPct val="150000"/>
              </a:lnSpc>
            </a:pPr>
            <a:r>
              <a:rPr lang="zh-CN" altLang="en-US" sz="1600" dirty="0">
                <a:solidFill>
                  <a:srgbClr val="C00000"/>
                </a:solidFill>
              </a:rPr>
              <a:t>与</a:t>
            </a:r>
            <a:r>
              <a:rPr lang="en-US" altLang="zh-CN" sz="1600" dirty="0">
                <a:solidFill>
                  <a:srgbClr val="C00000"/>
                </a:solidFill>
              </a:rPr>
              <a:t>Adversarial Attack on deep learning in Computer Version</a:t>
            </a:r>
            <a:r>
              <a:rPr lang="zh-CN" altLang="en-US" sz="1600" dirty="0">
                <a:solidFill>
                  <a:srgbClr val="C00000"/>
                </a:solidFill>
              </a:rPr>
              <a:t>相关的术语：</a:t>
            </a:r>
            <a:endParaRPr lang="en-US" altLang="zh-CN" sz="1600" dirty="0">
              <a:solidFill>
                <a:srgbClr val="C00000"/>
              </a:solidFill>
            </a:endParaRPr>
          </a:p>
          <a:p>
            <a:pPr marL="285750" indent="-285750">
              <a:lnSpc>
                <a:spcPct val="150000"/>
              </a:lnSpc>
              <a:buFont typeface="Wingdings" panose="05000000000000000000" pitchFamily="2" charset="2"/>
              <a:buChar char="l"/>
            </a:pPr>
            <a:r>
              <a:rPr lang="zh-CN" altLang="en-US" sz="1600" dirty="0"/>
              <a:t>准不可感知</a:t>
            </a:r>
            <a:r>
              <a:rPr lang="en-US" altLang="zh-CN" sz="1600" dirty="0"/>
              <a:t>Quasi-imperceptible</a:t>
            </a:r>
            <a:r>
              <a:rPr lang="zh-CN" altLang="en-US" sz="1600" dirty="0"/>
              <a:t>：是对抗性扰动的一种属性，指很难被人眼感知的图片扰动。</a:t>
            </a:r>
            <a:endParaRPr lang="en-US" altLang="zh-CN" sz="1600" dirty="0"/>
          </a:p>
          <a:p>
            <a:pPr marL="285750" indent="-285750">
              <a:lnSpc>
                <a:spcPct val="150000"/>
              </a:lnSpc>
              <a:buFont typeface="Wingdings" panose="05000000000000000000" pitchFamily="2" charset="2"/>
              <a:buChar char="l"/>
            </a:pPr>
            <a:r>
              <a:rPr lang="zh-CN" altLang="en-US" sz="1600" dirty="0"/>
              <a:t>整流器</a:t>
            </a:r>
            <a:r>
              <a:rPr lang="en-US" altLang="zh-CN" sz="1600" dirty="0"/>
              <a:t>Rectifier</a:t>
            </a:r>
            <a:r>
              <a:rPr lang="zh-CN" altLang="en-US" sz="1600" dirty="0"/>
              <a:t>：调整一个对抗样本以使目标模型的预测能恢复为对一个纯净样本的预测结果。</a:t>
            </a:r>
            <a:endParaRPr lang="en-US" altLang="zh-CN" sz="1600" dirty="0"/>
          </a:p>
          <a:p>
            <a:pPr marL="285750" indent="-285750">
              <a:lnSpc>
                <a:spcPct val="150000"/>
              </a:lnSpc>
              <a:buFont typeface="Wingdings" panose="05000000000000000000" pitchFamily="2" charset="2"/>
              <a:buChar char="l"/>
            </a:pPr>
            <a:r>
              <a:rPr lang="zh-CN" altLang="en-US" sz="1600" dirty="0"/>
              <a:t>目标攻击</a:t>
            </a:r>
            <a:r>
              <a:rPr lang="en-US" altLang="zh-CN" sz="1600" dirty="0"/>
              <a:t>Targeted attack</a:t>
            </a:r>
            <a:r>
              <a:rPr lang="zh-CN" altLang="en-US" sz="1600" dirty="0"/>
              <a:t>：欺骗模型将对抗图片预测为一个给定的特定标签。</a:t>
            </a:r>
            <a:endParaRPr lang="en-US" altLang="zh-CN" sz="1600" dirty="0"/>
          </a:p>
          <a:p>
            <a:pPr marL="285750" indent="-285750">
              <a:lnSpc>
                <a:spcPct val="150000"/>
              </a:lnSpc>
              <a:buFont typeface="Wingdings" panose="05000000000000000000" pitchFamily="2" charset="2"/>
              <a:buChar char="l"/>
            </a:pPr>
            <a:r>
              <a:rPr lang="zh-CN" altLang="en-US" sz="1600" dirty="0"/>
              <a:t>非目标攻击</a:t>
            </a:r>
            <a:r>
              <a:rPr lang="en-US" altLang="zh-CN" sz="1600" dirty="0"/>
              <a:t>non-targeted attacks</a:t>
            </a:r>
            <a:r>
              <a:rPr lang="zh-CN" altLang="en-US" sz="1600" dirty="0"/>
              <a:t>：对抗图片的预测标签是不相关的，只要不是正确标签（正确标签指纯净样本的预测结果）。</a:t>
            </a:r>
            <a:endParaRPr lang="en-US" altLang="zh-CN" sz="1600" dirty="0"/>
          </a:p>
          <a:p>
            <a:pPr marL="285750" indent="-285750">
              <a:lnSpc>
                <a:spcPct val="150000"/>
              </a:lnSpc>
              <a:buFont typeface="Wingdings" panose="05000000000000000000" pitchFamily="2" charset="2"/>
              <a:buChar char="l"/>
            </a:pPr>
            <a:r>
              <a:rPr lang="zh-CN" altLang="en-US" sz="1600" dirty="0"/>
              <a:t>威胁模型</a:t>
            </a:r>
            <a:r>
              <a:rPr lang="en-US" altLang="zh-CN" sz="1600" dirty="0"/>
              <a:t>Threat model</a:t>
            </a:r>
            <a:r>
              <a:rPr lang="zh-CN" altLang="en-US" sz="1600" dirty="0"/>
              <a:t>：指攻击的类型。比如黑盒攻击。</a:t>
            </a:r>
            <a:endParaRPr lang="en-US" altLang="zh-CN" sz="1600" dirty="0"/>
          </a:p>
          <a:p>
            <a:pPr marL="285750" indent="-285750">
              <a:lnSpc>
                <a:spcPct val="150000"/>
              </a:lnSpc>
              <a:buFont typeface="Wingdings" panose="05000000000000000000" pitchFamily="2" charset="2"/>
              <a:buChar char="l"/>
            </a:pPr>
            <a:r>
              <a:rPr lang="zh-CN" altLang="en-US" sz="1600" dirty="0"/>
              <a:t>可转移性</a:t>
            </a:r>
            <a:r>
              <a:rPr lang="en-US" altLang="zh-CN" sz="1600" dirty="0"/>
              <a:t>Transferability</a:t>
            </a:r>
            <a:r>
              <a:rPr lang="zh-CN" altLang="en-US" sz="1600" dirty="0"/>
              <a:t>：对抗样本保持有效的能力，即便是用在除了生成它的模型之外的模型上。</a:t>
            </a:r>
            <a:endParaRPr lang="en-US" altLang="zh-CN" sz="1600" dirty="0"/>
          </a:p>
        </p:txBody>
      </p:sp>
      <p:sp>
        <p:nvSpPr>
          <p:cNvPr id="5" name="矩形 4">
            <a:extLst>
              <a:ext uri="{FF2B5EF4-FFF2-40B4-BE49-F238E27FC236}">
                <a16:creationId xmlns:a16="http://schemas.microsoft.com/office/drawing/2014/main" id="{879091BC-ACB2-4FAB-AA76-4049556EF41E}"/>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2</a:t>
            </a:r>
            <a:endParaRPr lang="zh-CN" altLang="en-US" dirty="0">
              <a:solidFill>
                <a:schemeClr val="tx1"/>
              </a:solidFill>
              <a:latin typeface="Bahnschrift SemiBold" panose="020B0502040204020203" pitchFamily="34" charset="0"/>
              <a:cs typeface="MV Boli" panose="02000500030200090000" pitchFamily="2" charset="0"/>
            </a:endParaRPr>
          </a:p>
        </p:txBody>
      </p:sp>
    </p:spTree>
    <p:extLst>
      <p:ext uri="{BB962C8B-B14F-4D97-AF65-F5344CB8AC3E}">
        <p14:creationId xmlns:p14="http://schemas.microsoft.com/office/powerpoint/2010/main" val="1821683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E2FC98-4C4F-4536-90A8-91BF6B1F3850}"/>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3</a:t>
            </a:r>
            <a:endParaRPr lang="zh-CN" altLang="en-US" dirty="0">
              <a:solidFill>
                <a:schemeClr val="tx1"/>
              </a:solidFill>
              <a:latin typeface="Bahnschrift SemiBold" panose="020B0502040204020203" pitchFamily="34" charset="0"/>
              <a:cs typeface="MV Boli" panose="02000500030200090000" pitchFamily="2" charset="0"/>
            </a:endParaRPr>
          </a:p>
        </p:txBody>
      </p:sp>
      <p:pic>
        <p:nvPicPr>
          <p:cNvPr id="3" name="图片 2">
            <a:extLst>
              <a:ext uri="{FF2B5EF4-FFF2-40B4-BE49-F238E27FC236}">
                <a16:creationId xmlns:a16="http://schemas.microsoft.com/office/drawing/2014/main" id="{C15D9835-D202-41E8-AEEB-72A619A6EAE2}"/>
              </a:ext>
            </a:extLst>
          </p:cNvPr>
          <p:cNvPicPr>
            <a:picLocks noChangeAspect="1"/>
          </p:cNvPicPr>
          <p:nvPr/>
        </p:nvPicPr>
        <p:blipFill>
          <a:blip r:embed="rId2"/>
          <a:stretch>
            <a:fillRect/>
          </a:stretch>
        </p:blipFill>
        <p:spPr>
          <a:xfrm>
            <a:off x="1475832" y="715107"/>
            <a:ext cx="9240336" cy="5417718"/>
          </a:xfrm>
          <a:prstGeom prst="rect">
            <a:avLst/>
          </a:prstGeom>
        </p:spPr>
      </p:pic>
      <p:sp>
        <p:nvSpPr>
          <p:cNvPr id="5" name="文本框 4">
            <a:extLst>
              <a:ext uri="{FF2B5EF4-FFF2-40B4-BE49-F238E27FC236}">
                <a16:creationId xmlns:a16="http://schemas.microsoft.com/office/drawing/2014/main" id="{304F4AED-4008-4670-9ABC-A99AB82F9D75}"/>
              </a:ext>
            </a:extLst>
          </p:cNvPr>
          <p:cNvSpPr txBox="1"/>
          <p:nvPr/>
        </p:nvSpPr>
        <p:spPr>
          <a:xfrm>
            <a:off x="3302607" y="6257193"/>
            <a:ext cx="5586786" cy="369332"/>
          </a:xfrm>
          <a:prstGeom prst="rect">
            <a:avLst/>
          </a:prstGeom>
          <a:noFill/>
        </p:spPr>
        <p:txBody>
          <a:bodyPr wrap="none" rtlCol="0">
            <a:spAutoFit/>
          </a:bodyPr>
          <a:lstStyle/>
          <a:p>
            <a:r>
              <a:rPr lang="en-US" altLang="zh-CN" dirty="0" err="1"/>
              <a:t>Moosavi</a:t>
            </a:r>
            <a:r>
              <a:rPr lang="en-US" altLang="zh-CN" dirty="0"/>
              <a:t> 2017</a:t>
            </a:r>
            <a:r>
              <a:rPr lang="zh-CN" altLang="en-US" dirty="0"/>
              <a:t>年提出</a:t>
            </a:r>
            <a:r>
              <a:rPr lang="en-US" altLang="zh-CN" dirty="0"/>
              <a:t>Universal adversarial perturbation</a:t>
            </a:r>
            <a:endParaRPr lang="zh-CN" altLang="en-US" dirty="0"/>
          </a:p>
        </p:txBody>
      </p:sp>
    </p:spTree>
    <p:extLst>
      <p:ext uri="{BB962C8B-B14F-4D97-AF65-F5344CB8AC3E}">
        <p14:creationId xmlns:p14="http://schemas.microsoft.com/office/powerpoint/2010/main" val="261198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E2FC98-4C4F-4536-90A8-91BF6B1F3850}"/>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3</a:t>
            </a:r>
            <a:endParaRPr lang="zh-CN" altLang="en-US" dirty="0">
              <a:solidFill>
                <a:schemeClr val="tx1"/>
              </a:solidFill>
              <a:latin typeface="Bahnschrift SemiBold" panose="020B0502040204020203" pitchFamily="34" charset="0"/>
              <a:cs typeface="MV Boli" panose="02000500030200090000" pitchFamily="2" charset="0"/>
            </a:endParaRPr>
          </a:p>
        </p:txBody>
      </p:sp>
      <p:pic>
        <p:nvPicPr>
          <p:cNvPr id="2" name="图片 1">
            <a:extLst>
              <a:ext uri="{FF2B5EF4-FFF2-40B4-BE49-F238E27FC236}">
                <a16:creationId xmlns:a16="http://schemas.microsoft.com/office/drawing/2014/main" id="{83E367F4-19E4-4BC7-A720-1E2FBF63264F}"/>
              </a:ext>
            </a:extLst>
          </p:cNvPr>
          <p:cNvPicPr>
            <a:picLocks noChangeAspect="1"/>
          </p:cNvPicPr>
          <p:nvPr/>
        </p:nvPicPr>
        <p:blipFill>
          <a:blip r:embed="rId2"/>
          <a:stretch>
            <a:fillRect/>
          </a:stretch>
        </p:blipFill>
        <p:spPr>
          <a:xfrm>
            <a:off x="3283862" y="764131"/>
            <a:ext cx="5624275" cy="5329737"/>
          </a:xfrm>
          <a:prstGeom prst="rect">
            <a:avLst/>
          </a:prstGeom>
        </p:spPr>
      </p:pic>
      <p:sp>
        <p:nvSpPr>
          <p:cNvPr id="5" name="文本框 4">
            <a:extLst>
              <a:ext uri="{FF2B5EF4-FFF2-40B4-BE49-F238E27FC236}">
                <a16:creationId xmlns:a16="http://schemas.microsoft.com/office/drawing/2014/main" id="{9C2B4264-815F-4105-BF1B-33139DF28247}"/>
              </a:ext>
            </a:extLst>
          </p:cNvPr>
          <p:cNvSpPr txBox="1"/>
          <p:nvPr/>
        </p:nvSpPr>
        <p:spPr>
          <a:xfrm>
            <a:off x="3239287" y="6208783"/>
            <a:ext cx="5713424" cy="369332"/>
          </a:xfrm>
          <a:prstGeom prst="rect">
            <a:avLst/>
          </a:prstGeom>
          <a:noFill/>
        </p:spPr>
        <p:txBody>
          <a:bodyPr wrap="none" rtlCol="0">
            <a:spAutoFit/>
          </a:bodyPr>
          <a:lstStyle/>
          <a:p>
            <a:r>
              <a:rPr lang="en-US" altLang="zh-CN" dirty="0" err="1"/>
              <a:t>Szegedy</a:t>
            </a:r>
            <a:r>
              <a:rPr lang="en-US" altLang="zh-CN" dirty="0"/>
              <a:t> 2013</a:t>
            </a:r>
            <a:r>
              <a:rPr lang="zh-CN" altLang="en-US" dirty="0"/>
              <a:t>年首次提出</a:t>
            </a:r>
            <a:r>
              <a:rPr lang="en-US" altLang="zh-CN" dirty="0"/>
              <a:t>BOX-CONSTRAINED L-BFGS </a:t>
            </a:r>
            <a:endParaRPr lang="zh-CN" altLang="en-US" dirty="0"/>
          </a:p>
        </p:txBody>
      </p:sp>
    </p:spTree>
    <p:extLst>
      <p:ext uri="{BB962C8B-B14F-4D97-AF65-F5344CB8AC3E}">
        <p14:creationId xmlns:p14="http://schemas.microsoft.com/office/powerpoint/2010/main" val="301557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E2FC98-4C4F-4536-90A8-91BF6B1F3850}"/>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3</a:t>
            </a:r>
            <a:endParaRPr lang="zh-CN" altLang="en-US" dirty="0">
              <a:solidFill>
                <a:schemeClr val="tx1"/>
              </a:solidFill>
              <a:latin typeface="Bahnschrift SemiBold" panose="020B0502040204020203" pitchFamily="34" charset="0"/>
              <a:cs typeface="MV Boli" panose="02000500030200090000" pitchFamily="2" charset="0"/>
            </a:endParaRPr>
          </a:p>
        </p:txBody>
      </p:sp>
      <p:pic>
        <p:nvPicPr>
          <p:cNvPr id="3" name="图片 2">
            <a:extLst>
              <a:ext uri="{FF2B5EF4-FFF2-40B4-BE49-F238E27FC236}">
                <a16:creationId xmlns:a16="http://schemas.microsoft.com/office/drawing/2014/main" id="{616ABCA6-2CD2-4BB1-8FA0-525740164004}"/>
              </a:ext>
            </a:extLst>
          </p:cNvPr>
          <p:cNvPicPr>
            <a:picLocks noChangeAspect="1"/>
          </p:cNvPicPr>
          <p:nvPr/>
        </p:nvPicPr>
        <p:blipFill>
          <a:blip r:embed="rId2"/>
          <a:stretch>
            <a:fillRect/>
          </a:stretch>
        </p:blipFill>
        <p:spPr>
          <a:xfrm>
            <a:off x="2730874" y="778361"/>
            <a:ext cx="6730252" cy="5301277"/>
          </a:xfrm>
          <a:prstGeom prst="rect">
            <a:avLst/>
          </a:prstGeom>
        </p:spPr>
      </p:pic>
      <p:sp>
        <p:nvSpPr>
          <p:cNvPr id="5" name="文本框 4">
            <a:extLst>
              <a:ext uri="{FF2B5EF4-FFF2-40B4-BE49-F238E27FC236}">
                <a16:creationId xmlns:a16="http://schemas.microsoft.com/office/drawing/2014/main" id="{9E198275-D160-41B6-AB74-726482CDBCC5}"/>
              </a:ext>
            </a:extLst>
          </p:cNvPr>
          <p:cNvSpPr txBox="1"/>
          <p:nvPr/>
        </p:nvSpPr>
        <p:spPr>
          <a:xfrm>
            <a:off x="4201891" y="6183383"/>
            <a:ext cx="3788217" cy="369332"/>
          </a:xfrm>
          <a:prstGeom prst="rect">
            <a:avLst/>
          </a:prstGeom>
          <a:noFill/>
        </p:spPr>
        <p:txBody>
          <a:bodyPr wrap="none" rtlCol="0">
            <a:spAutoFit/>
          </a:bodyPr>
          <a:lstStyle/>
          <a:p>
            <a:r>
              <a:rPr lang="en-US" altLang="zh-CN" dirty="0" err="1"/>
              <a:t>Su</a:t>
            </a:r>
            <a:r>
              <a:rPr lang="en-US" altLang="zh-CN" dirty="0"/>
              <a:t>. 2017</a:t>
            </a:r>
            <a:r>
              <a:rPr lang="zh-CN" altLang="en-US" dirty="0"/>
              <a:t>年提出</a:t>
            </a:r>
            <a:r>
              <a:rPr lang="en-US" altLang="zh-CN" dirty="0"/>
              <a:t>ONE PIXEL ATTACK </a:t>
            </a:r>
            <a:endParaRPr lang="zh-CN" altLang="en-US" dirty="0"/>
          </a:p>
        </p:txBody>
      </p:sp>
    </p:spTree>
    <p:extLst>
      <p:ext uri="{BB962C8B-B14F-4D97-AF65-F5344CB8AC3E}">
        <p14:creationId xmlns:p14="http://schemas.microsoft.com/office/powerpoint/2010/main" val="618340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E2FC98-4C4F-4536-90A8-91BF6B1F3850}"/>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3</a:t>
            </a:r>
            <a:endParaRPr lang="zh-CN" altLang="en-US" dirty="0">
              <a:solidFill>
                <a:schemeClr val="tx1"/>
              </a:solidFill>
              <a:latin typeface="Bahnschrift SemiBold" panose="020B0502040204020203" pitchFamily="34" charset="0"/>
              <a:cs typeface="MV Boli" panose="02000500030200090000" pitchFamily="2" charset="0"/>
            </a:endParaRPr>
          </a:p>
        </p:txBody>
      </p:sp>
      <p:sp>
        <p:nvSpPr>
          <p:cNvPr id="5" name="文本框 4">
            <a:extLst>
              <a:ext uri="{FF2B5EF4-FFF2-40B4-BE49-F238E27FC236}">
                <a16:creationId xmlns:a16="http://schemas.microsoft.com/office/drawing/2014/main" id="{9E198275-D160-41B6-AB74-726482CDBCC5}"/>
              </a:ext>
            </a:extLst>
          </p:cNvPr>
          <p:cNvSpPr txBox="1"/>
          <p:nvPr/>
        </p:nvSpPr>
        <p:spPr>
          <a:xfrm>
            <a:off x="4320725" y="6245710"/>
            <a:ext cx="4339650" cy="369332"/>
          </a:xfrm>
          <a:prstGeom prst="rect">
            <a:avLst/>
          </a:prstGeom>
          <a:noFill/>
        </p:spPr>
        <p:txBody>
          <a:bodyPr wrap="none" rtlCol="0">
            <a:spAutoFit/>
          </a:bodyPr>
          <a:lstStyle/>
          <a:p>
            <a:r>
              <a:rPr lang="zh-CN" altLang="en-US" dirty="0"/>
              <a:t>针对分割和识别任务神经网络的对抗攻击</a:t>
            </a:r>
          </a:p>
        </p:txBody>
      </p:sp>
      <p:pic>
        <p:nvPicPr>
          <p:cNvPr id="2" name="图片 1">
            <a:extLst>
              <a:ext uri="{FF2B5EF4-FFF2-40B4-BE49-F238E27FC236}">
                <a16:creationId xmlns:a16="http://schemas.microsoft.com/office/drawing/2014/main" id="{96B385C3-D77E-4654-8DBE-F2903D8D3E9D}"/>
              </a:ext>
            </a:extLst>
          </p:cNvPr>
          <p:cNvPicPr>
            <a:picLocks noChangeAspect="1"/>
          </p:cNvPicPr>
          <p:nvPr/>
        </p:nvPicPr>
        <p:blipFill>
          <a:blip r:embed="rId2"/>
          <a:stretch>
            <a:fillRect/>
          </a:stretch>
        </p:blipFill>
        <p:spPr>
          <a:xfrm>
            <a:off x="1347051" y="242958"/>
            <a:ext cx="5143500" cy="5953125"/>
          </a:xfrm>
          <a:prstGeom prst="rect">
            <a:avLst/>
          </a:prstGeom>
        </p:spPr>
      </p:pic>
      <p:pic>
        <p:nvPicPr>
          <p:cNvPr id="3" name="图片 2">
            <a:extLst>
              <a:ext uri="{FF2B5EF4-FFF2-40B4-BE49-F238E27FC236}">
                <a16:creationId xmlns:a16="http://schemas.microsoft.com/office/drawing/2014/main" id="{F526CF7A-F062-4854-B719-7EBAB81B6E5D}"/>
              </a:ext>
            </a:extLst>
          </p:cNvPr>
          <p:cNvPicPr>
            <a:picLocks noChangeAspect="1"/>
          </p:cNvPicPr>
          <p:nvPr/>
        </p:nvPicPr>
        <p:blipFill>
          <a:blip r:embed="rId3"/>
          <a:stretch>
            <a:fillRect/>
          </a:stretch>
        </p:blipFill>
        <p:spPr>
          <a:xfrm>
            <a:off x="6490550" y="2404923"/>
            <a:ext cx="5549049" cy="1421236"/>
          </a:xfrm>
          <a:prstGeom prst="rect">
            <a:avLst/>
          </a:prstGeom>
        </p:spPr>
      </p:pic>
    </p:spTree>
    <p:extLst>
      <p:ext uri="{BB962C8B-B14F-4D97-AF65-F5344CB8AC3E}">
        <p14:creationId xmlns:p14="http://schemas.microsoft.com/office/powerpoint/2010/main" val="3139629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FE2FC98-4C4F-4536-90A8-91BF6B1F3850}"/>
              </a:ext>
            </a:extLst>
          </p:cNvPr>
          <p:cNvSpPr/>
          <p:nvPr/>
        </p:nvSpPr>
        <p:spPr>
          <a:xfrm>
            <a:off x="-1" y="257907"/>
            <a:ext cx="1172309"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Bold" panose="020B0502040204020203" pitchFamily="34" charset="0"/>
                <a:cs typeface="MV Boli" panose="02000500030200090000" pitchFamily="2" charset="0"/>
              </a:rPr>
              <a:t>Chapter 3</a:t>
            </a:r>
            <a:endParaRPr lang="zh-CN" altLang="en-US" dirty="0">
              <a:solidFill>
                <a:schemeClr val="tx1"/>
              </a:solidFill>
              <a:latin typeface="Bahnschrift SemiBold" panose="020B0502040204020203" pitchFamily="34" charset="0"/>
              <a:cs typeface="MV Boli" panose="02000500030200090000" pitchFamily="2" charset="0"/>
            </a:endParaRPr>
          </a:p>
        </p:txBody>
      </p:sp>
      <p:sp>
        <p:nvSpPr>
          <p:cNvPr id="6" name="文本框 5">
            <a:extLst>
              <a:ext uri="{FF2B5EF4-FFF2-40B4-BE49-F238E27FC236}">
                <a16:creationId xmlns:a16="http://schemas.microsoft.com/office/drawing/2014/main" id="{57454B07-FAB2-46FC-ABC7-67E68ED99D2B}"/>
              </a:ext>
            </a:extLst>
          </p:cNvPr>
          <p:cNvSpPr txBox="1"/>
          <p:nvPr/>
        </p:nvSpPr>
        <p:spPr>
          <a:xfrm>
            <a:off x="1322692" y="301841"/>
            <a:ext cx="1107996" cy="369332"/>
          </a:xfrm>
          <a:prstGeom prst="rect">
            <a:avLst/>
          </a:prstGeom>
          <a:noFill/>
        </p:spPr>
        <p:txBody>
          <a:bodyPr wrap="none" rtlCol="0">
            <a:spAutoFit/>
          </a:bodyPr>
          <a:lstStyle/>
          <a:p>
            <a:r>
              <a:rPr lang="zh-CN" altLang="en-US" dirty="0"/>
              <a:t>论文笔记</a:t>
            </a:r>
          </a:p>
        </p:txBody>
      </p:sp>
      <p:pic>
        <p:nvPicPr>
          <p:cNvPr id="8" name="图片 7">
            <a:extLst>
              <a:ext uri="{FF2B5EF4-FFF2-40B4-BE49-F238E27FC236}">
                <a16:creationId xmlns:a16="http://schemas.microsoft.com/office/drawing/2014/main" id="{4FC8CE27-784C-4B62-9644-F1BBCA23B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29358" y="1414123"/>
            <a:ext cx="5939998" cy="4454098"/>
          </a:xfrm>
          <a:prstGeom prst="rect">
            <a:avLst/>
          </a:prstGeom>
        </p:spPr>
      </p:pic>
      <p:pic>
        <p:nvPicPr>
          <p:cNvPr id="10" name="图片 9">
            <a:extLst>
              <a:ext uri="{FF2B5EF4-FFF2-40B4-BE49-F238E27FC236}">
                <a16:creationId xmlns:a16="http://schemas.microsoft.com/office/drawing/2014/main" id="{3499615D-CBF2-43BD-97ED-17CBBA713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822644" y="1414123"/>
            <a:ext cx="5939998" cy="4454098"/>
          </a:xfrm>
          <a:prstGeom prst="rect">
            <a:avLst/>
          </a:prstGeom>
        </p:spPr>
      </p:pic>
    </p:spTree>
    <p:extLst>
      <p:ext uri="{BB962C8B-B14F-4D97-AF65-F5344CB8AC3E}">
        <p14:creationId xmlns:p14="http://schemas.microsoft.com/office/powerpoint/2010/main" val="10764195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3840</TotalTime>
  <Words>559</Words>
  <Application>Microsoft Office PowerPoint</Application>
  <PresentationFormat>宽屏</PresentationFormat>
  <Paragraphs>54</Paragraphs>
  <Slides>14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等线</vt:lpstr>
      <vt:lpstr>等线 Light</vt:lpstr>
      <vt:lpstr>Arial</vt:lpstr>
      <vt:lpstr>Bahnschrift SemiBold</vt:lpstr>
      <vt:lpstr>Wingdings</vt:lpstr>
      <vt:lpstr>Office 主题​​</vt:lpstr>
      <vt:lpstr>神经网络对抗攻击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神经网络对抗攻击</dc:title>
  <dc:creator>黄 梦蝶</dc:creator>
  <cp:lastModifiedBy>黄 梦蝶</cp:lastModifiedBy>
  <cp:revision>101</cp:revision>
  <dcterms:created xsi:type="dcterms:W3CDTF">2019-10-08T07:22:06Z</dcterms:created>
  <dcterms:modified xsi:type="dcterms:W3CDTF">2019-11-04T06:32:10Z</dcterms:modified>
</cp:coreProperties>
</file>